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1"/>
  </p:notesMasterIdLst>
  <p:handoutMasterIdLst>
    <p:handoutMasterId r:id="rId52"/>
  </p:handoutMasterIdLst>
  <p:sldIdLst>
    <p:sldId id="256" r:id="rId2"/>
    <p:sldId id="305" r:id="rId3"/>
    <p:sldId id="306" r:id="rId4"/>
    <p:sldId id="288" r:id="rId5"/>
    <p:sldId id="307" r:id="rId6"/>
    <p:sldId id="308" r:id="rId7"/>
    <p:sldId id="311" r:id="rId8"/>
    <p:sldId id="312" r:id="rId9"/>
    <p:sldId id="313" r:id="rId10"/>
    <p:sldId id="317" r:id="rId11"/>
    <p:sldId id="314" r:id="rId12"/>
    <p:sldId id="315" r:id="rId13"/>
    <p:sldId id="316" r:id="rId14"/>
    <p:sldId id="318" r:id="rId15"/>
    <p:sldId id="319" r:id="rId16"/>
    <p:sldId id="320" r:id="rId17"/>
    <p:sldId id="321" r:id="rId18"/>
    <p:sldId id="323" r:id="rId19"/>
    <p:sldId id="324" r:id="rId20"/>
    <p:sldId id="325" r:id="rId21"/>
    <p:sldId id="333" r:id="rId22"/>
    <p:sldId id="327" r:id="rId23"/>
    <p:sldId id="328" r:id="rId24"/>
    <p:sldId id="329" r:id="rId25"/>
    <p:sldId id="331" r:id="rId26"/>
    <p:sldId id="330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3" r:id="rId36"/>
    <p:sldId id="344" r:id="rId37"/>
    <p:sldId id="345" r:id="rId38"/>
    <p:sldId id="346" r:id="rId39"/>
    <p:sldId id="357" r:id="rId40"/>
    <p:sldId id="347" r:id="rId41"/>
    <p:sldId id="348" r:id="rId42"/>
    <p:sldId id="349" r:id="rId43"/>
    <p:sldId id="350" r:id="rId44"/>
    <p:sldId id="351" r:id="rId45"/>
    <p:sldId id="352" r:id="rId46"/>
    <p:sldId id="353" r:id="rId47"/>
    <p:sldId id="354" r:id="rId48"/>
    <p:sldId id="355" r:id="rId49"/>
    <p:sldId id="35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53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5090" autoAdjust="0"/>
  </p:normalViewPr>
  <p:slideViewPr>
    <p:cSldViewPr>
      <p:cViewPr varScale="1">
        <p:scale>
          <a:sx n="79" d="100"/>
          <a:sy n="79" d="100"/>
        </p:scale>
        <p:origin x="806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21" d="100"/>
          <a:sy n="121" d="100"/>
        </p:scale>
        <p:origin x="502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0542F36-4601-489C-AA64-819CBE88FE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DBA83C-A5E4-4DAE-AB43-DB38C8C9DA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15188-B40A-400F-A399-0025808A2F9D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E7FDF6-19C3-4ADC-A1FC-77FE48611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DB2772-4959-488D-A780-2F7BE2C23E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58A548-9904-44D7-B586-AEC77FA9B6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95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38154-59DF-461E-B1C9-8D189C980A7E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56330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8C4006-D583-4434-A25D-662BACC4BC6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80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8C4006-D583-4434-A25D-662BACC4BC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17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11"/>
          <p:cNvSpPr txBox="1">
            <a:spLocks noChangeArrowheads="1"/>
          </p:cNvSpPr>
          <p:nvPr userDrawn="1"/>
        </p:nvSpPr>
        <p:spPr bwMode="auto">
          <a:xfrm>
            <a:off x="5038163" y="6340475"/>
            <a:ext cx="117051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r" defTabSz="914400" rtl="0" eaLnBrk="1" latinLnBrk="1" hangingPunct="1">
              <a:spcBef>
                <a:spcPct val="0"/>
              </a:spcBef>
              <a:buClrTx/>
              <a:buSzTx/>
              <a:buFontTx/>
              <a:buNone/>
              <a:defRPr sz="1400" kern="12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9BC7D18-DA29-4FE5-AE07-51C086715050}" type="slidenum">
              <a:rPr lang="ko-KR" altLang="en-US" sz="1400" smtClean="0">
                <a:solidFill>
                  <a:srgbClr val="0070C0"/>
                </a:solidFill>
              </a:rPr>
              <a:pPr>
                <a:defRPr/>
              </a:pPr>
              <a:t>‹#›</a:t>
            </a:fld>
            <a:endParaRPr lang="en-US" altLang="ko-KR" sz="1400">
              <a:solidFill>
                <a:srgbClr val="0070C0"/>
              </a:solidFill>
            </a:endParaRPr>
          </a:p>
        </p:txBody>
      </p:sp>
      <p:sp>
        <p:nvSpPr>
          <p:cNvPr id="11" name="Rectangle 12"/>
          <p:cNvSpPr txBox="1">
            <a:spLocks noChangeArrowheads="1"/>
          </p:cNvSpPr>
          <p:nvPr userDrawn="1"/>
        </p:nvSpPr>
        <p:spPr bwMode="auto">
          <a:xfrm>
            <a:off x="8976320" y="6347402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ctr" defTabSz="914400" rtl="0" eaLnBrk="1" latinLnBrk="1" hangingPunct="1">
              <a:spcBef>
                <a:spcPct val="0"/>
              </a:spcBef>
              <a:buClrTx/>
              <a:buSzTx/>
              <a:buFontTx/>
              <a:buNone/>
              <a:defRPr sz="1400" kern="1200"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 dirty="0">
                <a:solidFill>
                  <a:srgbClr val="0070C0"/>
                </a:solidFill>
              </a:rPr>
              <a:t>12162117 </a:t>
            </a:r>
            <a:r>
              <a:rPr lang="ko-KR" altLang="en-US" sz="800" dirty="0">
                <a:solidFill>
                  <a:srgbClr val="0070C0"/>
                </a:solidFill>
              </a:rPr>
              <a:t>민사혁</a:t>
            </a:r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243913" y="6591300"/>
            <a:ext cx="12824" cy="4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ko-KR" altLang="en-US" sz="3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ko-KR" altLang="en-US" sz="240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25"/>
          <p:cNvSpPr>
            <a:spLocks noChangeArrowheads="1"/>
          </p:cNvSpPr>
          <p:nvPr userDrawn="1"/>
        </p:nvSpPr>
        <p:spPr bwMode="auto">
          <a:xfrm>
            <a:off x="239680" y="6592888"/>
            <a:ext cx="12824" cy="4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ko-KR" altLang="en-US" sz="3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ko-KR" altLang="en-US" sz="240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31"/>
          <p:cNvSpPr>
            <a:spLocks noChangeArrowheads="1"/>
          </p:cNvSpPr>
          <p:nvPr userDrawn="1"/>
        </p:nvSpPr>
        <p:spPr bwMode="auto">
          <a:xfrm>
            <a:off x="479376" y="6442933"/>
            <a:ext cx="376341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ko-KR" sz="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2022-1 </a:t>
            </a:r>
            <a:r>
              <a:rPr lang="ko-KR" altLang="en-US" sz="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하계 </a:t>
            </a:r>
            <a:r>
              <a:rPr lang="ko-KR" altLang="en-US" sz="800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방학제</a:t>
            </a:r>
            <a:r>
              <a:rPr lang="ko-KR" altLang="en-US" sz="8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현장실습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3400" dirty="0"/>
              <a:t>TCP/IP </a:t>
            </a:r>
            <a:r>
              <a:rPr lang="ko-KR" altLang="en-US" sz="3400" dirty="0"/>
              <a:t>요약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55640" y="3730599"/>
            <a:ext cx="6400800" cy="1752600"/>
          </a:xfrm>
        </p:spPr>
        <p:txBody>
          <a:bodyPr>
            <a:noAutofit/>
          </a:bodyPr>
          <a:lstStyle/>
          <a:p>
            <a:pPr algn="ctr"/>
            <a:r>
              <a:rPr lang="ko-KR" altLang="en-US" sz="1600" dirty="0">
                <a:latin typeface="Times New Roman" pitchFamily="18" charset="0"/>
              </a:rPr>
              <a:t>20</a:t>
            </a:r>
            <a:r>
              <a:rPr lang="en-US" altLang="ko-KR" sz="1600" dirty="0">
                <a:latin typeface="Times New Roman" pitchFamily="18" charset="0"/>
              </a:rPr>
              <a:t>22. 06. 22</a:t>
            </a:r>
          </a:p>
          <a:p>
            <a:pPr algn="ctr"/>
            <a:r>
              <a:rPr lang="en-US" altLang="ko-KR" sz="1600" dirty="0">
                <a:latin typeface="Times New Roman" pitchFamily="18" charset="0"/>
              </a:rPr>
              <a:t>SAHYEOK MIN</a:t>
            </a:r>
          </a:p>
          <a:p>
            <a:pPr algn="ctr"/>
            <a:endParaRPr lang="en-US" altLang="ko-KR" sz="1600" dirty="0">
              <a:latin typeface="Times New Roman" pitchFamily="18" charset="0"/>
            </a:endParaRPr>
          </a:p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7952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7D5CB-6C0B-FEE7-1519-4A66B896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D2533C"/>
                </a:solidFill>
              </a:rPr>
              <a:t>2. IP</a:t>
            </a:r>
            <a:br>
              <a:rPr lang="en-US" altLang="ko-KR" sz="4000" dirty="0">
                <a:solidFill>
                  <a:srgbClr val="D2533C"/>
                </a:solidFill>
              </a:rPr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B940C7-B6FF-DB52-C66A-93114808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5" y="1800224"/>
            <a:ext cx="10651073" cy="37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7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DB534-7C5D-4897-9F0D-14FFC036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D2533C"/>
                </a:solidFill>
              </a:rPr>
              <a:t>2. IP</a:t>
            </a:r>
            <a:br>
              <a:rPr lang="en-US" altLang="ko-KR" sz="4000" dirty="0">
                <a:solidFill>
                  <a:srgbClr val="D2533C"/>
                </a:solidFill>
              </a:rPr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D7C45-33C7-2D7A-370D-6DFB7C0E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985962"/>
            <a:ext cx="93249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28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A9DB1-6636-3315-8622-B69B1E7B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D2533C"/>
                </a:solidFill>
              </a:rPr>
              <a:t>2. IP</a:t>
            </a:r>
            <a:br>
              <a:rPr lang="en-US" altLang="ko-KR" sz="4000" dirty="0">
                <a:solidFill>
                  <a:srgbClr val="D2533C"/>
                </a:solidFill>
              </a:rPr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4DDF72-7AF9-3563-AC41-EE18B19B0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92" y="1124744"/>
            <a:ext cx="9145016" cy="536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9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BB95B-2C55-2015-256C-F490F60A3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D2533C"/>
                </a:solidFill>
              </a:rPr>
              <a:t>2. IP</a:t>
            </a:r>
            <a:br>
              <a:rPr lang="en-US" altLang="ko-KR" sz="4000" dirty="0">
                <a:solidFill>
                  <a:srgbClr val="D2533C"/>
                </a:solidFill>
              </a:rPr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5DA4B2-2059-5CD1-4863-AE7D74714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6"/>
            <a:ext cx="9433048" cy="51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7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FD56B-6B5D-6F39-0CD9-B8F8656A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D2533C"/>
                </a:solidFill>
              </a:rPr>
              <a:t>2. IP</a:t>
            </a:r>
            <a:br>
              <a:rPr lang="en-US" altLang="ko-KR" sz="4000" dirty="0">
                <a:solidFill>
                  <a:srgbClr val="D2533C"/>
                </a:solidFill>
              </a:rPr>
            </a:b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DD1D4E-5820-C78C-A759-11C36B380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512" y="1196752"/>
            <a:ext cx="8784976" cy="5311640"/>
          </a:xfrm>
        </p:spPr>
      </p:pic>
    </p:spTree>
    <p:extLst>
      <p:ext uri="{BB962C8B-B14F-4D97-AF65-F5344CB8AC3E}">
        <p14:creationId xmlns:p14="http://schemas.microsoft.com/office/powerpoint/2010/main" val="178988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C190-158F-2FB2-4495-577E6BD5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D2533C"/>
                </a:solidFill>
              </a:rPr>
              <a:t>2. IP</a:t>
            </a:r>
            <a:br>
              <a:rPr lang="en-US" altLang="ko-KR" sz="4000" dirty="0">
                <a:solidFill>
                  <a:srgbClr val="D2533C"/>
                </a:solidFill>
              </a:rPr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B32179-3D9C-0803-7E39-96E525E8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131715"/>
            <a:ext cx="7128792" cy="51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2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B4444-61DF-93A9-BB90-3C32BAEC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D2533C"/>
                </a:solidFill>
              </a:rPr>
              <a:t>2. IP</a:t>
            </a:r>
            <a:br>
              <a:rPr lang="en-US" altLang="ko-KR" sz="4000" dirty="0">
                <a:solidFill>
                  <a:srgbClr val="D2533C"/>
                </a:solidFill>
              </a:rPr>
            </a:b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2D55C81-D02B-5466-C470-4385DDE34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214" y="1340768"/>
            <a:ext cx="9371020" cy="4900614"/>
          </a:xfrm>
        </p:spPr>
      </p:pic>
    </p:spTree>
    <p:extLst>
      <p:ext uri="{BB962C8B-B14F-4D97-AF65-F5344CB8AC3E}">
        <p14:creationId xmlns:p14="http://schemas.microsoft.com/office/powerpoint/2010/main" val="2176484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6FC92-A429-8C71-F606-60409730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D2533C"/>
                </a:solidFill>
              </a:rPr>
              <a:t>2. IP</a:t>
            </a:r>
            <a:br>
              <a:rPr lang="en-US" altLang="ko-KR" sz="4000" dirty="0">
                <a:solidFill>
                  <a:srgbClr val="D2533C"/>
                </a:solidFill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C4EAF-84C4-63AE-155D-9ADB064D5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876800"/>
          </a:xfrm>
        </p:spPr>
        <p:txBody>
          <a:bodyPr/>
          <a:lstStyle/>
          <a:p>
            <a:r>
              <a:rPr lang="ko-KR" altLang="en-US" b="1" dirty="0"/>
              <a:t>목적지 도달 불가 메시지</a:t>
            </a:r>
            <a:endParaRPr lang="en-US" altLang="ko-KR" b="1" dirty="0"/>
          </a:p>
          <a:p>
            <a:pPr lvl="1"/>
            <a:r>
              <a:rPr lang="ko-KR" altLang="en-US" dirty="0"/>
              <a:t>패킷이 중도에 폐기될 때 사용되는 메시지</a:t>
            </a:r>
            <a:endParaRPr lang="en-US" altLang="ko-KR" dirty="0"/>
          </a:p>
          <a:p>
            <a:r>
              <a:rPr lang="ko-KR" altLang="en-US" b="1" dirty="0"/>
              <a:t>시간 초과 메시지</a:t>
            </a:r>
            <a:endParaRPr lang="en-US" altLang="ko-KR" b="1" dirty="0"/>
          </a:p>
          <a:p>
            <a:pPr lvl="1"/>
            <a:r>
              <a:rPr lang="ko-KR" altLang="en-US" dirty="0"/>
              <a:t>패킷이 목적지에 전달되지 전에 시간초과로 폐기되는 경우 사용</a:t>
            </a:r>
            <a:endParaRPr lang="en-US" altLang="ko-KR" dirty="0"/>
          </a:p>
          <a:p>
            <a:r>
              <a:rPr lang="ko-KR" altLang="en-US" b="1" dirty="0"/>
              <a:t>파라미터 문제 메시지</a:t>
            </a:r>
            <a:endParaRPr lang="en-US" altLang="ko-KR" b="1" dirty="0"/>
          </a:p>
          <a:p>
            <a:pPr lvl="1"/>
            <a:r>
              <a:rPr lang="en-US" altLang="ko-KR" dirty="0"/>
              <a:t>IP </a:t>
            </a:r>
            <a:r>
              <a:rPr lang="ko-KR" altLang="en-US" dirty="0"/>
              <a:t>패킷 헤더 부분에 문제가 발생한 경우에 사용되는 메시지</a:t>
            </a:r>
            <a:endParaRPr lang="en-US" altLang="ko-KR" dirty="0"/>
          </a:p>
          <a:p>
            <a:r>
              <a:rPr lang="ko-KR" altLang="en-US" b="1" dirty="0"/>
              <a:t>송신 억제 메시지</a:t>
            </a:r>
            <a:endParaRPr lang="en-US" altLang="ko-KR" b="1" dirty="0"/>
          </a:p>
          <a:p>
            <a:pPr lvl="1"/>
            <a:r>
              <a:rPr lang="ko-KR" altLang="en-US" dirty="0"/>
              <a:t>과도한 패킷의 유입으로 라우터에서 패킷을 버려야 할 때 송신 호스트로 폐기를 알리기 위해</a:t>
            </a:r>
            <a:endParaRPr lang="en-US" altLang="ko-KR" dirty="0"/>
          </a:p>
          <a:p>
            <a:r>
              <a:rPr lang="ko-KR" altLang="en-US" b="1" dirty="0"/>
              <a:t>재지정 메시지</a:t>
            </a:r>
            <a:endParaRPr lang="en-US" altLang="ko-KR" b="1" dirty="0"/>
          </a:p>
          <a:p>
            <a:pPr lvl="1"/>
            <a:r>
              <a:rPr lang="ko-KR" altLang="en-US" dirty="0"/>
              <a:t>라우팅 경로를 변경하도록 </a:t>
            </a:r>
            <a:r>
              <a:rPr lang="en-US" altLang="ko-KR" dirty="0"/>
              <a:t>ICMP </a:t>
            </a:r>
            <a:r>
              <a:rPr lang="ko-KR" altLang="en-US" dirty="0"/>
              <a:t>재지정 메시지를 호스트로 전송</a:t>
            </a:r>
            <a:endParaRPr lang="en-US" altLang="ko-KR" dirty="0"/>
          </a:p>
          <a:p>
            <a:r>
              <a:rPr lang="en-US" altLang="ko-KR" b="1" dirty="0"/>
              <a:t>ICMP </a:t>
            </a:r>
            <a:r>
              <a:rPr lang="ko-KR" altLang="en-US" b="1" dirty="0"/>
              <a:t>쿼리 메시지</a:t>
            </a:r>
            <a:endParaRPr lang="en-US" altLang="ko-KR" b="1" dirty="0"/>
          </a:p>
          <a:p>
            <a:pPr lvl="1"/>
            <a:r>
              <a:rPr lang="ko-KR" altLang="en-US" dirty="0"/>
              <a:t>오류보고 용도가 아닌 네트워크 상항을 파악하기 위해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055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F243A-4537-7D23-EE3B-1F4335D1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UDP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99DEAA-2F9E-9C68-76CF-9252F7C94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540768"/>
          </a:xfrm>
        </p:spPr>
        <p:txBody>
          <a:bodyPr/>
          <a:lstStyle/>
          <a:p>
            <a:r>
              <a:rPr lang="ko-KR" altLang="en-US" b="1" dirty="0"/>
              <a:t>비 연결형 서비스</a:t>
            </a:r>
            <a:endParaRPr lang="en-US" altLang="ko-KR" b="1" dirty="0"/>
          </a:p>
          <a:p>
            <a:pPr lvl="1"/>
            <a:r>
              <a:rPr lang="en-US" altLang="ko-KR" dirty="0"/>
              <a:t>UDP</a:t>
            </a:r>
            <a:r>
              <a:rPr lang="ko-KR" altLang="en-US" dirty="0"/>
              <a:t>를 통해 전송되는 일련의 </a:t>
            </a:r>
            <a:r>
              <a:rPr lang="ko-KR" altLang="en-US" dirty="0" err="1"/>
              <a:t>데이터그램들이</a:t>
            </a:r>
            <a:r>
              <a:rPr lang="ko-KR" altLang="en-US" dirty="0"/>
              <a:t> 독립적으로 취급</a:t>
            </a:r>
            <a:endParaRPr lang="en-US" altLang="ko-KR" dirty="0"/>
          </a:p>
          <a:p>
            <a:pPr lvl="2"/>
            <a:r>
              <a:rPr lang="ko-KR" altLang="en-US" dirty="0"/>
              <a:t>연결 설정 해제 과정</a:t>
            </a:r>
            <a:r>
              <a:rPr lang="en-US" altLang="ko-KR" dirty="0"/>
              <a:t>X</a:t>
            </a:r>
          </a:p>
          <a:p>
            <a:pPr lvl="2"/>
            <a:r>
              <a:rPr lang="en-US" altLang="ko-KR" dirty="0"/>
              <a:t>Sequence Number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8"/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603D7-5B45-ECCF-C9FD-FE3258143A50}"/>
              </a:ext>
            </a:extLst>
          </p:cNvPr>
          <p:cNvSpPr txBox="1"/>
          <p:nvPr/>
        </p:nvSpPr>
        <p:spPr>
          <a:xfrm>
            <a:off x="852214" y="3503474"/>
            <a:ext cx="7862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흐름</a:t>
            </a:r>
            <a:r>
              <a:rPr lang="en-US" altLang="ko-KR" b="1" dirty="0"/>
              <a:t> </a:t>
            </a:r>
            <a:r>
              <a:rPr lang="ko-KR" altLang="en-US" b="1" dirty="0"/>
              <a:t>제어</a:t>
            </a:r>
            <a:endParaRPr lang="en-US" altLang="ko-KR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멀티캐스트</a:t>
            </a:r>
            <a:r>
              <a:rPr lang="en-US" altLang="ko-KR" dirty="0"/>
              <a:t>,  </a:t>
            </a:r>
            <a:r>
              <a:rPr lang="ko-KR" altLang="en-US" dirty="0" err="1"/>
              <a:t>브로드캐스트</a:t>
            </a:r>
            <a:r>
              <a:rPr lang="ko-KR" altLang="en-US" dirty="0"/>
              <a:t>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신뢰성 </a:t>
            </a:r>
            <a:r>
              <a:rPr lang="en-US" altLang="ko-KR" b="1" dirty="0"/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오버헤드가 작고</a:t>
            </a:r>
            <a:r>
              <a:rPr lang="en-US" altLang="ko-KR" b="1" dirty="0"/>
              <a:t>, </a:t>
            </a:r>
            <a:r>
              <a:rPr lang="ko-KR" altLang="en-US" b="1" dirty="0"/>
              <a:t>지연시간이 짧다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A9B68-5EEC-F071-01C1-904171BF66D4}"/>
              </a:ext>
            </a:extLst>
          </p:cNvPr>
          <p:cNvSpPr txBox="1"/>
          <p:nvPr/>
        </p:nvSpPr>
        <p:spPr>
          <a:xfrm>
            <a:off x="839416" y="5900993"/>
            <a:ext cx="62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주로 </a:t>
            </a:r>
            <a:r>
              <a:rPr lang="ko-KR" altLang="en-US" dirty="0" err="1"/>
              <a:t>넷플릭스와</a:t>
            </a:r>
            <a:r>
              <a:rPr lang="ko-KR" altLang="en-US" dirty="0"/>
              <a:t> 같은 스트리밍 서비스에 사용</a:t>
            </a:r>
          </a:p>
        </p:txBody>
      </p:sp>
    </p:spTree>
    <p:extLst>
      <p:ext uri="{BB962C8B-B14F-4D97-AF65-F5344CB8AC3E}">
        <p14:creationId xmlns:p14="http://schemas.microsoft.com/office/powerpoint/2010/main" val="2033948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2621D-9A3F-01D1-703C-BB55E83E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TCP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FD35CD-D896-0BBD-FF27-F6A225224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72" y="1447800"/>
            <a:ext cx="8162043" cy="4876800"/>
          </a:xfrm>
        </p:spPr>
      </p:pic>
    </p:spTree>
    <p:extLst>
      <p:ext uri="{BB962C8B-B14F-4D97-AF65-F5344CB8AC3E}">
        <p14:creationId xmlns:p14="http://schemas.microsoft.com/office/powerpoint/2010/main" val="370831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6D04C-5EA1-83FC-B9D0-8203688C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24D9EB7-767A-CAB9-1E83-49D637E4C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44824"/>
            <a:ext cx="109728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3000" dirty="0">
                <a:solidFill>
                  <a:srgbClr val="D2533C"/>
                </a:solidFill>
              </a:rPr>
              <a:t>1. OSI </a:t>
            </a:r>
            <a:r>
              <a:rPr lang="ko-KR" altLang="en-US" sz="3000" dirty="0">
                <a:solidFill>
                  <a:srgbClr val="D2533C"/>
                </a:solidFill>
              </a:rPr>
              <a:t>구조</a:t>
            </a:r>
            <a:endParaRPr lang="en-US" altLang="ko-KR" sz="3000" dirty="0">
              <a:solidFill>
                <a:srgbClr val="D2533C"/>
              </a:solidFill>
            </a:endParaRPr>
          </a:p>
          <a:p>
            <a:endParaRPr lang="en-US" altLang="ko-KR" sz="3000" dirty="0">
              <a:solidFill>
                <a:srgbClr val="D2533C"/>
              </a:solidFill>
            </a:endParaRPr>
          </a:p>
          <a:p>
            <a:pPr marL="0" indent="0">
              <a:buNone/>
            </a:pPr>
            <a:r>
              <a:rPr lang="en-US" altLang="ko-KR" sz="3000" dirty="0">
                <a:solidFill>
                  <a:srgbClr val="D2533C"/>
                </a:solidFill>
              </a:rPr>
              <a:t>2. IP</a:t>
            </a:r>
          </a:p>
          <a:p>
            <a:endParaRPr lang="en-US" altLang="ko-KR" sz="3000" dirty="0">
              <a:solidFill>
                <a:srgbClr val="D2533C"/>
              </a:solidFill>
            </a:endParaRPr>
          </a:p>
          <a:p>
            <a:pPr marL="0" indent="0">
              <a:buNone/>
            </a:pPr>
            <a:r>
              <a:rPr lang="en-US" altLang="ko-KR" sz="3000" dirty="0">
                <a:solidFill>
                  <a:srgbClr val="D2533C"/>
                </a:solidFill>
              </a:rPr>
              <a:t>3. UDP</a:t>
            </a:r>
          </a:p>
          <a:p>
            <a:endParaRPr lang="en-US" altLang="ko-KR" sz="3000" dirty="0">
              <a:solidFill>
                <a:srgbClr val="D2533C"/>
              </a:solidFill>
            </a:endParaRPr>
          </a:p>
          <a:p>
            <a:pPr marL="0" indent="0">
              <a:buNone/>
            </a:pPr>
            <a:r>
              <a:rPr lang="en-US" altLang="ko-KR" sz="3000" dirty="0">
                <a:solidFill>
                  <a:srgbClr val="D2533C"/>
                </a:solidFill>
              </a:rPr>
              <a:t>4. TCP</a:t>
            </a:r>
          </a:p>
          <a:p>
            <a:pPr marL="0" indent="0">
              <a:buNone/>
            </a:pPr>
            <a:endParaRPr lang="en-US" altLang="ko-KR" sz="3000" dirty="0">
              <a:solidFill>
                <a:srgbClr val="D2533C"/>
              </a:solidFill>
            </a:endParaRPr>
          </a:p>
          <a:p>
            <a:pPr marL="0" indent="0">
              <a:buNone/>
            </a:pPr>
            <a:r>
              <a:rPr lang="en-US" altLang="ko-KR" sz="3000" dirty="0">
                <a:solidFill>
                  <a:srgbClr val="D2533C"/>
                </a:solidFill>
              </a:rPr>
              <a:t>5. Network Security</a:t>
            </a:r>
          </a:p>
          <a:p>
            <a:pPr marL="0" indent="0">
              <a:buNone/>
            </a:pPr>
            <a:endParaRPr lang="en-US" altLang="ko-KR" sz="3000" dirty="0">
              <a:solidFill>
                <a:srgbClr val="D2533C"/>
              </a:solidFill>
            </a:endParaRPr>
          </a:p>
          <a:p>
            <a:pPr marL="0" indent="0">
              <a:buNone/>
            </a:pPr>
            <a:r>
              <a:rPr lang="en-US" altLang="ko-KR" sz="3000" dirty="0">
                <a:solidFill>
                  <a:srgbClr val="D2533C"/>
                </a:solidFill>
              </a:rPr>
              <a:t>6. Q&amp;A</a:t>
            </a:r>
          </a:p>
        </p:txBody>
      </p:sp>
    </p:spTree>
    <p:extLst>
      <p:ext uri="{BB962C8B-B14F-4D97-AF65-F5344CB8AC3E}">
        <p14:creationId xmlns:p14="http://schemas.microsoft.com/office/powerpoint/2010/main" val="778819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48E4F-1ABA-9290-E818-4A65E520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TCP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DE1E199-9D8B-F6CF-356B-5C21E3490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24" y="1385242"/>
            <a:ext cx="7344816" cy="5168883"/>
          </a:xfrm>
        </p:spPr>
      </p:pic>
    </p:spTree>
    <p:extLst>
      <p:ext uri="{BB962C8B-B14F-4D97-AF65-F5344CB8AC3E}">
        <p14:creationId xmlns:p14="http://schemas.microsoft.com/office/powerpoint/2010/main" val="2499353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17DA1B-153F-9083-ED91-888595456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TCP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40BF6D-D335-C6C9-772C-74D21C69F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139" y="1700808"/>
            <a:ext cx="4330105" cy="444475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3CE457-1B11-B6BB-F7FF-C5292E46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1773932"/>
            <a:ext cx="6457705" cy="42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22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29E3D0-5013-3ADC-C458-08F18F215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TCP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216BE4C-070D-FF3B-753F-951D3A7C5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28800"/>
            <a:ext cx="10972800" cy="4224983"/>
          </a:xfrm>
        </p:spPr>
      </p:pic>
    </p:spTree>
    <p:extLst>
      <p:ext uri="{BB962C8B-B14F-4D97-AF65-F5344CB8AC3E}">
        <p14:creationId xmlns:p14="http://schemas.microsoft.com/office/powerpoint/2010/main" val="3129492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CF2A3-8635-CE3C-024B-DAE43C8E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TCP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875C98-65E5-EB6A-F2A0-6C44C8ED7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1916832"/>
            <a:ext cx="10972800" cy="3518791"/>
          </a:xfrm>
        </p:spPr>
      </p:pic>
    </p:spTree>
    <p:extLst>
      <p:ext uri="{BB962C8B-B14F-4D97-AF65-F5344CB8AC3E}">
        <p14:creationId xmlns:p14="http://schemas.microsoft.com/office/powerpoint/2010/main" val="272113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168D1-DFDE-EE1D-34F2-A455D318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TCP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F011C1-2201-101D-36B2-B6ACCF204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1419995"/>
            <a:ext cx="6696744" cy="49506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EAE4BA-D0DB-CAB1-473A-A93A11B661FB}"/>
              </a:ext>
            </a:extLst>
          </p:cNvPr>
          <p:cNvSpPr txBox="1"/>
          <p:nvPr/>
        </p:nvSpPr>
        <p:spPr>
          <a:xfrm>
            <a:off x="6960096" y="3284984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Three-way</a:t>
            </a:r>
            <a:r>
              <a:rPr lang="ko-KR" altLang="en-US" dirty="0"/>
              <a:t> </a:t>
            </a:r>
            <a:r>
              <a:rPr lang="en-US" altLang="ko-KR" dirty="0"/>
              <a:t>handshake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서버 모두 전송준비 완료 보장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초기 </a:t>
            </a:r>
            <a:r>
              <a:rPr lang="en-US" altLang="ko-KR" dirty="0"/>
              <a:t>Sequence Number </a:t>
            </a:r>
            <a:r>
              <a:rPr lang="ko-KR" altLang="en-US" dirty="0"/>
              <a:t>획득</a:t>
            </a:r>
          </a:p>
        </p:txBody>
      </p:sp>
    </p:spTree>
    <p:extLst>
      <p:ext uri="{BB962C8B-B14F-4D97-AF65-F5344CB8AC3E}">
        <p14:creationId xmlns:p14="http://schemas.microsoft.com/office/powerpoint/2010/main" val="25918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E83FC-90FC-5332-7AB7-E80CD220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TCP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30FC34-59CA-3C1A-B487-D84779E52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447800"/>
            <a:ext cx="7127040" cy="4876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C2CA7-ACBB-051F-95F8-BA7D7443E599}"/>
              </a:ext>
            </a:extLst>
          </p:cNvPr>
          <p:cNvSpPr txBox="1"/>
          <p:nvPr/>
        </p:nvSpPr>
        <p:spPr>
          <a:xfrm>
            <a:off x="8112224" y="3232994"/>
            <a:ext cx="39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Four-way handshake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연결을</a:t>
            </a:r>
            <a:r>
              <a:rPr lang="en-US" altLang="ko-KR" dirty="0"/>
              <a:t> </a:t>
            </a:r>
            <a:r>
              <a:rPr lang="ko-KR" altLang="en-US" dirty="0"/>
              <a:t>종료하기 위해 사용</a:t>
            </a:r>
          </a:p>
        </p:txBody>
      </p:sp>
    </p:spTree>
    <p:extLst>
      <p:ext uri="{BB962C8B-B14F-4D97-AF65-F5344CB8AC3E}">
        <p14:creationId xmlns:p14="http://schemas.microsoft.com/office/powerpoint/2010/main" val="2755911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3E741-A2CA-771B-4DAD-6B2DF959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TCP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34979C-893F-D4BD-90CA-858214122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TCP </a:t>
            </a:r>
            <a:r>
              <a:rPr lang="en-US" altLang="ko-KR" b="1" dirty="0" err="1"/>
              <a:t>CheckSum</a:t>
            </a:r>
            <a:endParaRPr lang="en-US" altLang="ko-KR" b="1" dirty="0"/>
          </a:p>
          <a:p>
            <a:pPr lvl="1"/>
            <a:r>
              <a:rPr lang="en-US" altLang="ko-KR" dirty="0"/>
              <a:t>TCP </a:t>
            </a:r>
            <a:r>
              <a:rPr lang="ko-KR" altLang="en-US" dirty="0"/>
              <a:t>헤더와 데이터에 수행 </a:t>
            </a:r>
            <a:r>
              <a:rPr lang="en-US" altLang="ko-KR" dirty="0"/>
              <a:t>-&gt; IP</a:t>
            </a:r>
            <a:r>
              <a:rPr lang="ko-KR" altLang="en-US" dirty="0"/>
              <a:t>와 달리 </a:t>
            </a:r>
            <a:r>
              <a:rPr lang="en-US" altLang="ko-KR" dirty="0"/>
              <a:t>IP Level + TCP Level Error Double checking</a:t>
            </a:r>
          </a:p>
          <a:p>
            <a:pPr lvl="1"/>
            <a:r>
              <a:rPr lang="ko-KR" altLang="en-US" dirty="0" err="1"/>
              <a:t>수신측에서</a:t>
            </a:r>
            <a:r>
              <a:rPr lang="ko-KR" altLang="en-US" dirty="0"/>
              <a:t> 에러 검출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C37071-E1B3-56D3-FDF3-C0FD5500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2852483"/>
            <a:ext cx="5884370" cy="370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7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C6084-6F90-CE4F-4057-6E156E668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C0F203-309C-F948-DB21-D0E2DE5B5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552" y="1628800"/>
            <a:ext cx="6893029" cy="4876800"/>
          </a:xfrm>
        </p:spPr>
      </p:pic>
    </p:spTree>
    <p:extLst>
      <p:ext uri="{BB962C8B-B14F-4D97-AF65-F5344CB8AC3E}">
        <p14:creationId xmlns:p14="http://schemas.microsoft.com/office/powerpoint/2010/main" val="3847031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25DE6-52C1-E7DA-BDD6-66ACF0F5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0D5E7-C984-43C2-D200-5F160D001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Flooding attack</a:t>
            </a:r>
          </a:p>
          <a:p>
            <a:pPr lvl="1"/>
            <a:r>
              <a:rPr lang="ko-KR" altLang="en-US" dirty="0"/>
              <a:t>공격자가 </a:t>
            </a:r>
            <a:r>
              <a:rPr lang="en-US" altLang="ko-KR" dirty="0"/>
              <a:t>Victim</a:t>
            </a:r>
            <a:r>
              <a:rPr lang="ko-KR" altLang="en-US" dirty="0"/>
              <a:t>에게 대량의 메시지를 보내서 </a:t>
            </a:r>
            <a:r>
              <a:rPr lang="en-US" altLang="ko-KR" dirty="0"/>
              <a:t>Victim</a:t>
            </a:r>
            <a:r>
              <a:rPr lang="ko-KR" altLang="en-US" dirty="0"/>
              <a:t>의 리소스를 소모하도록 공격</a:t>
            </a:r>
            <a:endParaRPr lang="en-US" altLang="ko-KR" dirty="0"/>
          </a:p>
          <a:p>
            <a:pPr marL="274320" lvl="1" indent="0">
              <a:buNone/>
            </a:pPr>
            <a:endParaRPr lang="en-US" altLang="ko-KR" dirty="0"/>
          </a:p>
          <a:p>
            <a:r>
              <a:rPr lang="en-US" altLang="ko-KR" b="1" dirty="0"/>
              <a:t>Ping</a:t>
            </a:r>
            <a:r>
              <a:rPr lang="ko-KR" altLang="en-US" b="1" dirty="0"/>
              <a:t> </a:t>
            </a:r>
            <a:r>
              <a:rPr lang="en-US" altLang="ko-KR" b="1" dirty="0"/>
              <a:t>of</a:t>
            </a:r>
            <a:r>
              <a:rPr lang="ko-KR" altLang="en-US" b="1" dirty="0"/>
              <a:t> </a:t>
            </a:r>
            <a:r>
              <a:rPr lang="en-US" altLang="ko-KR" b="1" dirty="0"/>
              <a:t>Death</a:t>
            </a:r>
          </a:p>
          <a:p>
            <a:pPr lvl="1"/>
            <a:r>
              <a:rPr lang="ko-KR" altLang="en-US" dirty="0"/>
              <a:t>큰 패킷을 작게 쪼개어 </a:t>
            </a:r>
            <a:r>
              <a:rPr lang="en-US" altLang="ko-KR" dirty="0"/>
              <a:t>victim</a:t>
            </a:r>
            <a:r>
              <a:rPr lang="ko-KR" altLang="en-US" dirty="0"/>
              <a:t>에게 보내고</a:t>
            </a:r>
            <a:r>
              <a:rPr lang="en-US" altLang="ko-KR" dirty="0"/>
              <a:t>, victim</a:t>
            </a:r>
            <a:r>
              <a:rPr lang="ko-KR" altLang="en-US" dirty="0"/>
              <a:t>은 </a:t>
            </a:r>
            <a:r>
              <a:rPr lang="en-US" altLang="ko-KR" dirty="0"/>
              <a:t>reassemble</a:t>
            </a:r>
            <a:r>
              <a:rPr lang="ko-KR" altLang="en-US" dirty="0"/>
              <a:t>하는 바람에 </a:t>
            </a:r>
            <a:r>
              <a:rPr lang="en-US" altLang="ko-KR" dirty="0"/>
              <a:t>buffer overflow or system crash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/>
              <a:t>SYN Flooding</a:t>
            </a:r>
          </a:p>
          <a:p>
            <a:pPr lvl="1"/>
            <a:r>
              <a:rPr lang="ko-KR" altLang="en-US" dirty="0"/>
              <a:t>허용된 </a:t>
            </a:r>
            <a:r>
              <a:rPr lang="en-US" altLang="ko-KR" dirty="0"/>
              <a:t>SYN</a:t>
            </a:r>
            <a:r>
              <a:rPr lang="ko-KR" altLang="en-US" dirty="0"/>
              <a:t>의 처리속도보다 더 빠르게 </a:t>
            </a:r>
            <a:r>
              <a:rPr lang="en-US" altLang="ko-KR" dirty="0"/>
              <a:t>TCP connection</a:t>
            </a:r>
            <a:r>
              <a:rPr lang="ko-KR" altLang="en-US" dirty="0"/>
              <a:t>을 </a:t>
            </a:r>
            <a:r>
              <a:rPr lang="en-US" altLang="ko-KR" dirty="0"/>
              <a:t>request</a:t>
            </a:r>
            <a:r>
              <a:rPr lang="ko-KR" altLang="en-US" dirty="0"/>
              <a:t> 하여 </a:t>
            </a:r>
            <a:r>
              <a:rPr lang="en-US" altLang="ko-KR" dirty="0"/>
              <a:t>table</a:t>
            </a:r>
            <a:r>
              <a:rPr lang="ko-KR" altLang="en-US" dirty="0"/>
              <a:t>의 자원고갈 </a:t>
            </a:r>
            <a:endParaRPr lang="en-US" altLang="ko-KR" dirty="0"/>
          </a:p>
          <a:p>
            <a:pPr lvl="1"/>
            <a:r>
              <a:rPr lang="ko-KR" altLang="en-US" dirty="0"/>
              <a:t> 클라이언트로부터 추가적인 연결을 받을 수 없다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8228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8B16C-9D67-7088-E5B5-E312C564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 Flooding </a:t>
            </a:r>
            <a:r>
              <a:rPr lang="ko-KR" altLang="en-US" dirty="0"/>
              <a:t>예시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961C7A-6A50-805B-7FD7-1670CA604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891" y="1447800"/>
            <a:ext cx="7575029" cy="4876800"/>
          </a:xfrm>
        </p:spPr>
      </p:pic>
    </p:spTree>
    <p:extLst>
      <p:ext uri="{BB962C8B-B14F-4D97-AF65-F5344CB8AC3E}">
        <p14:creationId xmlns:p14="http://schemas.microsoft.com/office/powerpoint/2010/main" val="183936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8D328-D75F-2875-5EE2-60D5135D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solidFill>
                  <a:srgbClr val="D2533C"/>
                </a:solidFill>
              </a:rPr>
              <a:t>1. OSI </a:t>
            </a:r>
            <a:r>
              <a:rPr lang="ko-KR" altLang="en-US" sz="4000" dirty="0">
                <a:solidFill>
                  <a:srgbClr val="D2533C"/>
                </a:solidFill>
              </a:rPr>
              <a:t>구조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846E1CD-58F4-86CE-7905-2E64F348D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44" y="1898885"/>
            <a:ext cx="5866757" cy="33123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C1FF9-E09D-EC8B-4CD3-DB0FD6D240F3}"/>
              </a:ext>
            </a:extLst>
          </p:cNvPr>
          <p:cNvSpPr txBox="1"/>
          <p:nvPr/>
        </p:nvSpPr>
        <p:spPr>
          <a:xfrm>
            <a:off x="6083846" y="2204864"/>
            <a:ext cx="58667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SDU : N+1</a:t>
            </a:r>
            <a:r>
              <a:rPr lang="ko-KR" altLang="en-US" dirty="0"/>
              <a:t> 계층에 의해서 </a:t>
            </a:r>
            <a:r>
              <a:rPr lang="en-US" altLang="ko-KR" dirty="0"/>
              <a:t>N</a:t>
            </a:r>
            <a:r>
              <a:rPr lang="ko-KR" altLang="en-US" dirty="0"/>
              <a:t>계층과 </a:t>
            </a:r>
            <a:r>
              <a:rPr lang="en-US" altLang="ko-KR" dirty="0"/>
              <a:t>N-1</a:t>
            </a:r>
            <a:r>
              <a:rPr lang="ko-KR" altLang="en-US" dirty="0"/>
              <a:t>계층으로 투명하게 전달되는 사용자 데이터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PCI:</a:t>
            </a:r>
            <a:r>
              <a:rPr lang="ko-KR" altLang="en-US" dirty="0"/>
              <a:t> 네트워크의 다른 동등 계층으로 보내지는 정보이며 헤더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PDU : SDU+PCI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ICI : N</a:t>
            </a:r>
            <a:r>
              <a:rPr lang="ko-KR" altLang="en-US" dirty="0"/>
              <a:t>과 </a:t>
            </a:r>
            <a:r>
              <a:rPr lang="en-US" altLang="ko-KR" dirty="0"/>
              <a:t>N-1</a:t>
            </a:r>
            <a:r>
              <a:rPr lang="ko-KR" altLang="en-US" dirty="0"/>
              <a:t>계층 사이에서 전달되는 임시 파라미터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IDU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계층 경계를 통과하여 전달되는 전체 정보</a:t>
            </a:r>
          </a:p>
        </p:txBody>
      </p:sp>
    </p:spTree>
    <p:extLst>
      <p:ext uri="{BB962C8B-B14F-4D97-AF65-F5344CB8AC3E}">
        <p14:creationId xmlns:p14="http://schemas.microsoft.com/office/powerpoint/2010/main" val="2277833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0BDCA-A7D2-91F6-42CA-F1CD7BB97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3660264-3891-AD48-ABB6-F5E06B7E8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90" y="2035596"/>
            <a:ext cx="6414080" cy="27868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0C78A-C8DF-3305-8BE2-35702195EB16}"/>
              </a:ext>
            </a:extLst>
          </p:cNvPr>
          <p:cNvSpPr txBox="1"/>
          <p:nvPr/>
        </p:nvSpPr>
        <p:spPr>
          <a:xfrm>
            <a:off x="7104112" y="2551836"/>
            <a:ext cx="4738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/>
              <a:t>TearDrop</a:t>
            </a:r>
            <a:r>
              <a:rPr lang="en-US" altLang="ko-KR" b="1" dirty="0"/>
              <a:t>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IP Packet</a:t>
            </a:r>
            <a:r>
              <a:rPr lang="ko-KR" altLang="en-US" dirty="0"/>
              <a:t>의 </a:t>
            </a:r>
            <a:r>
              <a:rPr lang="en-US" altLang="ko-KR" dirty="0"/>
              <a:t>Segmentation</a:t>
            </a:r>
            <a:r>
              <a:rPr lang="ko-KR" altLang="en-US" dirty="0"/>
              <a:t>의 포인터들을 엉망으로 만듦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패킷이 </a:t>
            </a:r>
            <a:r>
              <a:rPr lang="en-US" altLang="ko-KR" dirty="0" err="1"/>
              <a:t>Overlab</a:t>
            </a:r>
            <a:r>
              <a:rPr lang="en-US" altLang="ko-KR" dirty="0"/>
              <a:t> </a:t>
            </a:r>
            <a:r>
              <a:rPr lang="ko-KR" altLang="en-US" dirty="0"/>
              <a:t>되거나 </a:t>
            </a:r>
            <a:r>
              <a:rPr lang="ko-KR" altLang="en-US" dirty="0" err="1"/>
              <a:t>비어버리는</a:t>
            </a:r>
            <a:r>
              <a:rPr lang="ko-KR" altLang="en-US" dirty="0"/>
              <a:t> 문제</a:t>
            </a:r>
          </a:p>
        </p:txBody>
      </p:sp>
    </p:spTree>
    <p:extLst>
      <p:ext uri="{BB962C8B-B14F-4D97-AF65-F5344CB8AC3E}">
        <p14:creationId xmlns:p14="http://schemas.microsoft.com/office/powerpoint/2010/main" val="361784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C59A2-DFE6-CF13-4619-3D4DC8E6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1868509-7A6C-FA51-B4D2-1172C27D5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922" y="1340768"/>
            <a:ext cx="5156058" cy="4876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F11CC-A1BE-D8A5-996F-5B8B19BA24FD}"/>
              </a:ext>
            </a:extLst>
          </p:cNvPr>
          <p:cNvSpPr txBox="1"/>
          <p:nvPr/>
        </p:nvSpPr>
        <p:spPr>
          <a:xfrm>
            <a:off x="6253486" y="2492896"/>
            <a:ext cx="53285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Smurf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Ping of death</a:t>
            </a:r>
            <a:r>
              <a:rPr lang="ko-KR" altLang="en-US" dirty="0"/>
              <a:t>와 흡사한 </a:t>
            </a:r>
            <a:r>
              <a:rPr lang="en-US" altLang="ko-KR" dirty="0"/>
              <a:t>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다른 네트워크의 </a:t>
            </a:r>
            <a:r>
              <a:rPr lang="en-US" altLang="ko-KR" dirty="0"/>
              <a:t>echo request</a:t>
            </a:r>
            <a:r>
              <a:rPr lang="ko-KR" altLang="en-US" dirty="0"/>
              <a:t>를 </a:t>
            </a:r>
            <a:r>
              <a:rPr lang="en-US" altLang="ko-KR" dirty="0"/>
              <a:t>broadcasting</a:t>
            </a:r>
          </a:p>
          <a:p>
            <a:r>
              <a:rPr lang="ko-KR" altLang="en-US" dirty="0"/>
              <a:t>     하고</a:t>
            </a:r>
            <a:r>
              <a:rPr lang="en-US" altLang="ko-KR" dirty="0"/>
              <a:t>, echo</a:t>
            </a:r>
            <a:r>
              <a:rPr lang="ko-KR" altLang="en-US" dirty="0"/>
              <a:t> </a:t>
            </a:r>
            <a:r>
              <a:rPr lang="en-US" altLang="ko-KR" dirty="0"/>
              <a:t>reply</a:t>
            </a:r>
            <a:r>
              <a:rPr lang="ko-KR" altLang="en-US" dirty="0"/>
              <a:t>를 </a:t>
            </a:r>
            <a:r>
              <a:rPr lang="en-US" altLang="ko-KR" dirty="0"/>
              <a:t>Victim</a:t>
            </a:r>
            <a:r>
              <a:rPr lang="ko-KR" altLang="en-US" dirty="0"/>
              <a:t>에게 집중되도록 공격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공격자는 </a:t>
            </a:r>
            <a:r>
              <a:rPr lang="en-US" altLang="ko-KR" dirty="0"/>
              <a:t>Victim</a:t>
            </a:r>
            <a:r>
              <a:rPr lang="ko-KR" altLang="en-US" dirty="0"/>
              <a:t>의 주소를 도용한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라우터가 내 네트워크를 향해 </a:t>
            </a:r>
            <a:r>
              <a:rPr lang="en-US" altLang="ko-KR" dirty="0"/>
              <a:t>broadcasting</a:t>
            </a:r>
            <a:r>
              <a:rPr lang="ko-KR" altLang="en-US" dirty="0"/>
              <a:t>하는</a:t>
            </a:r>
            <a:r>
              <a:rPr lang="en-US" altLang="ko-KR" dirty="0"/>
              <a:t> ICMP echo request</a:t>
            </a:r>
            <a:r>
              <a:rPr lang="ko-KR" altLang="en-US" dirty="0"/>
              <a:t>를 필터링하여 방지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243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B1C6D-6002-E35A-2AFD-9EEC908D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BDE0F3-25E3-2C76-E62A-6ADCB4F5B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Sniffing</a:t>
            </a:r>
          </a:p>
          <a:p>
            <a:pPr lvl="1"/>
            <a:r>
              <a:rPr lang="en-US" altLang="ko-KR" dirty="0"/>
              <a:t>ID,</a:t>
            </a:r>
            <a:r>
              <a:rPr lang="ko-KR" altLang="en-US" dirty="0"/>
              <a:t> </a:t>
            </a:r>
            <a:r>
              <a:rPr lang="en-US" altLang="ko-KR" dirty="0"/>
              <a:t>Password, Email</a:t>
            </a:r>
            <a:r>
              <a:rPr lang="ko-KR" altLang="en-US" dirty="0"/>
              <a:t>등 몰래 엿들어 탈취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Ethernet</a:t>
            </a:r>
            <a:r>
              <a:rPr lang="ko-KR" altLang="en-US" dirty="0"/>
              <a:t>은 </a:t>
            </a:r>
            <a:r>
              <a:rPr lang="en-US" altLang="ko-KR" dirty="0"/>
              <a:t>Broadcast</a:t>
            </a:r>
            <a:r>
              <a:rPr lang="ko-KR" altLang="en-US" dirty="0"/>
              <a:t>이므로 </a:t>
            </a:r>
            <a:r>
              <a:rPr lang="en-US" altLang="ko-KR" dirty="0"/>
              <a:t>sniffing </a:t>
            </a:r>
            <a:r>
              <a:rPr lang="ko-KR" altLang="en-US" dirty="0"/>
              <a:t>간단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Sniffing </a:t>
            </a:r>
            <a:r>
              <a:rPr lang="ko-KR" altLang="en-US" dirty="0"/>
              <a:t>탐지 기술</a:t>
            </a:r>
            <a:endParaRPr lang="en-US" altLang="ko-KR" dirty="0"/>
          </a:p>
          <a:p>
            <a:pPr lvl="2"/>
            <a:r>
              <a:rPr lang="en-US" altLang="ko-KR" dirty="0"/>
              <a:t>1. Ping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이용한 탐지</a:t>
            </a:r>
            <a:endParaRPr lang="en-US" altLang="ko-KR" dirty="0"/>
          </a:p>
          <a:p>
            <a:pPr lvl="3"/>
            <a:r>
              <a:rPr lang="en-US" altLang="ko-KR" dirty="0"/>
              <a:t>Echo</a:t>
            </a:r>
            <a:r>
              <a:rPr lang="ko-KR" altLang="en-US" dirty="0"/>
              <a:t> </a:t>
            </a:r>
            <a:r>
              <a:rPr lang="en-US" altLang="ko-KR" dirty="0"/>
              <a:t>request-&gt; Echo reply</a:t>
            </a:r>
            <a:r>
              <a:rPr lang="ko-KR" altLang="en-US" dirty="0"/>
              <a:t>는 자동으로 일어나는데 누군가 응답을 하면 그것이 공격자</a:t>
            </a:r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2. Decoy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3"/>
            <a:r>
              <a:rPr lang="ko-KR" altLang="en-US" dirty="0"/>
              <a:t>일종의 유인으로 보안자가 네트워크에 </a:t>
            </a:r>
            <a:r>
              <a:rPr lang="en-US" altLang="ko-KR" dirty="0"/>
              <a:t>fake ID, Password</a:t>
            </a:r>
            <a:r>
              <a:rPr lang="ko-KR" altLang="en-US" dirty="0"/>
              <a:t>등을 뿌려서 공격자를 탐색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2790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32654-D226-4D76-3463-2874EFA3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BE62590-51FF-BBAA-514B-66BCC8DD8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6" y="2708920"/>
            <a:ext cx="5339517" cy="23042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17BCC-4355-3A08-DB71-63ADFB8E69F9}"/>
              </a:ext>
            </a:extLst>
          </p:cNvPr>
          <p:cNvSpPr txBox="1"/>
          <p:nvPr/>
        </p:nvSpPr>
        <p:spPr>
          <a:xfrm>
            <a:off x="6816080" y="1988840"/>
            <a:ext cx="48245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ARP</a:t>
            </a:r>
            <a:r>
              <a:rPr lang="ko-KR" altLang="en-US" b="1" dirty="0"/>
              <a:t> </a:t>
            </a:r>
            <a:r>
              <a:rPr lang="en-US" altLang="ko-KR" b="1" dirty="0"/>
              <a:t>Spoofing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해당 </a:t>
            </a:r>
            <a:r>
              <a:rPr lang="en-US" altLang="ko-KR" dirty="0"/>
              <a:t>IP</a:t>
            </a:r>
            <a:r>
              <a:rPr lang="ko-KR" altLang="en-US" dirty="0"/>
              <a:t>주소를 갖는 본인이 아니고</a:t>
            </a:r>
            <a:r>
              <a:rPr lang="en-US" altLang="ko-KR" dirty="0"/>
              <a:t>, </a:t>
            </a:r>
            <a:r>
              <a:rPr lang="ko-KR" altLang="en-US" dirty="0"/>
              <a:t>공격자가 도용하여 자신의 </a:t>
            </a:r>
            <a:r>
              <a:rPr lang="en-US" altLang="ko-KR" dirty="0"/>
              <a:t>MAC</a:t>
            </a:r>
            <a:r>
              <a:rPr lang="ko-KR" altLang="en-US" dirty="0"/>
              <a:t>주소 응답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Network</a:t>
            </a:r>
            <a:r>
              <a:rPr lang="ko-KR" altLang="en-US" dirty="0"/>
              <a:t>의 </a:t>
            </a:r>
            <a:r>
              <a:rPr lang="en-US" altLang="ko-KR" dirty="0"/>
              <a:t>data frame</a:t>
            </a:r>
            <a:r>
              <a:rPr lang="ko-KR" altLang="en-US" dirty="0"/>
              <a:t>을 </a:t>
            </a:r>
            <a:r>
              <a:rPr lang="en-US" altLang="ko-KR" dirty="0"/>
              <a:t>intercept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Traffic </a:t>
            </a:r>
            <a:r>
              <a:rPr lang="ko-KR" altLang="en-US" dirty="0"/>
              <a:t>변조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Traffic Stop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284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EFF9E-1775-016E-8D92-9EDE518D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BABEC-52AB-589C-9AE6-4B74A8D71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Symmetric Key</a:t>
            </a:r>
            <a:r>
              <a:rPr lang="en-US" altLang="ko-KR" dirty="0"/>
              <a:t>  : </a:t>
            </a:r>
            <a:r>
              <a:rPr lang="ko-KR" altLang="en-US" dirty="0" err="1"/>
              <a:t>대칭키</a:t>
            </a:r>
            <a:endParaRPr lang="en-US" altLang="ko-KR" dirty="0"/>
          </a:p>
          <a:p>
            <a:pPr lvl="1"/>
            <a:r>
              <a:rPr lang="en-US" altLang="ko-KR" dirty="0"/>
              <a:t>Shared Secret Key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Asymmetric Key </a:t>
            </a:r>
            <a:r>
              <a:rPr lang="en-US" altLang="ko-KR" dirty="0"/>
              <a:t>: </a:t>
            </a:r>
            <a:r>
              <a:rPr lang="ko-KR" altLang="en-US" dirty="0"/>
              <a:t>비대칭키</a:t>
            </a:r>
            <a:endParaRPr lang="en-US" altLang="ko-KR" dirty="0"/>
          </a:p>
          <a:p>
            <a:pPr lvl="1"/>
            <a:r>
              <a:rPr lang="en-US" altLang="ko-KR" dirty="0"/>
              <a:t>Private Key , Public key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19A991-C437-DDB0-E031-86D83169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1600200"/>
            <a:ext cx="6624736" cy="16125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850D9B-79B2-6289-273F-4DAED8DE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32" y="3539304"/>
            <a:ext cx="6888088" cy="293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05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1999E-7DE5-A76F-D04D-9DA5D9C2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Security(DES)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BA86EE-A02B-3A89-CEF0-3F6BBCD0A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557814"/>
            <a:ext cx="4871893" cy="487680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0E902C-AD2A-C8A3-7C44-D1E5BBA00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1985962"/>
            <a:ext cx="3742220" cy="395287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9360932-EB3D-B6C5-2A87-DEDBCA051B56}"/>
              </a:ext>
            </a:extLst>
          </p:cNvPr>
          <p:cNvCxnSpPr>
            <a:cxnSpLocks/>
          </p:cNvCxnSpPr>
          <p:nvPr/>
        </p:nvCxnSpPr>
        <p:spPr>
          <a:xfrm flipV="1">
            <a:off x="2423592" y="2708920"/>
            <a:ext cx="4896544" cy="4320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A67EE0F-FC11-3A0A-9F91-90D1B7DCF155}"/>
              </a:ext>
            </a:extLst>
          </p:cNvPr>
          <p:cNvSpPr txBox="1"/>
          <p:nvPr/>
        </p:nvSpPr>
        <p:spPr>
          <a:xfrm>
            <a:off x="4979876" y="554038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현대암호학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10157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D1222-A91A-77FC-E1F3-D956105E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EE982E-D0DD-DEF0-C2A1-547E8E74F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3" y="1772816"/>
            <a:ext cx="6041156" cy="42210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478317-F791-5EC3-1606-E9A6B82E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922905"/>
            <a:ext cx="5559934" cy="40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06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BE85C-0B5E-7C35-7D85-787D8379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D8DCBE-271A-7CBB-8004-53859ADC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700774"/>
            <a:ext cx="8470414" cy="4623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E65C2-2891-F58A-F298-BB72CD1C8F78}"/>
              </a:ext>
            </a:extLst>
          </p:cNvPr>
          <p:cNvSpPr txBox="1"/>
          <p:nvPr/>
        </p:nvSpPr>
        <p:spPr>
          <a:xfrm>
            <a:off x="8760296" y="2812248"/>
            <a:ext cx="29276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AES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DES</a:t>
            </a:r>
            <a:r>
              <a:rPr lang="ko-KR" altLang="en-US" dirty="0"/>
              <a:t>서 발전된 형태로 표준화 되어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Block</a:t>
            </a:r>
            <a:r>
              <a:rPr lang="ko-KR" altLang="en-US" dirty="0"/>
              <a:t>이 </a:t>
            </a:r>
            <a:r>
              <a:rPr lang="en-US" altLang="ko-KR" dirty="0"/>
              <a:t>64bits</a:t>
            </a:r>
            <a:r>
              <a:rPr lang="ko-KR" altLang="en-US" dirty="0"/>
              <a:t>에서 </a:t>
            </a:r>
            <a:r>
              <a:rPr lang="en-US" altLang="ko-KR" dirty="0"/>
              <a:t>128bits</a:t>
            </a:r>
            <a:r>
              <a:rPr lang="ko-KR" altLang="en-US" dirty="0"/>
              <a:t>로 두 배 증가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Key Size</a:t>
            </a:r>
            <a:r>
              <a:rPr lang="ko-KR" altLang="en-US" dirty="0"/>
              <a:t>가 커질수록 </a:t>
            </a:r>
            <a:br>
              <a:rPr lang="en-US" altLang="ko-KR" dirty="0"/>
            </a:br>
            <a:r>
              <a:rPr lang="ko-KR" altLang="en-US" dirty="0"/>
              <a:t>보안성 증대</a:t>
            </a:r>
          </a:p>
        </p:txBody>
      </p:sp>
    </p:spTree>
    <p:extLst>
      <p:ext uri="{BB962C8B-B14F-4D97-AF65-F5344CB8AC3E}">
        <p14:creationId xmlns:p14="http://schemas.microsoft.com/office/powerpoint/2010/main" val="1821515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47007B-D526-08D3-BDB8-01F30182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314411"/>
            <a:ext cx="10972800" cy="990600"/>
          </a:xfrm>
        </p:spPr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45BDCF-EBB7-275D-E4C0-47DC53BD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412776"/>
            <a:ext cx="8246432" cy="4797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835309-86E6-0F3A-BF99-8FA06525021F}"/>
              </a:ext>
            </a:extLst>
          </p:cNvPr>
          <p:cNvSpPr txBox="1"/>
          <p:nvPr/>
        </p:nvSpPr>
        <p:spPr>
          <a:xfrm>
            <a:off x="9192344" y="2934189"/>
            <a:ext cx="2880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Private Key</a:t>
            </a:r>
            <a:r>
              <a:rPr lang="ko-KR" altLang="en-US" dirty="0"/>
              <a:t>와 </a:t>
            </a:r>
            <a:r>
              <a:rPr lang="en-US" altLang="ko-KR" dirty="0"/>
              <a:t>Public Key</a:t>
            </a:r>
            <a:r>
              <a:rPr lang="ko-KR" altLang="en-US" dirty="0"/>
              <a:t>로 나누어 사용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어떤 </a:t>
            </a:r>
            <a:r>
              <a:rPr lang="en-US" altLang="ko-KR" dirty="0"/>
              <a:t>Key</a:t>
            </a:r>
            <a:r>
              <a:rPr lang="ko-KR" altLang="en-US" dirty="0"/>
              <a:t>로 </a:t>
            </a:r>
            <a:r>
              <a:rPr lang="en-US" altLang="ko-KR" dirty="0"/>
              <a:t>Encryption</a:t>
            </a:r>
            <a:r>
              <a:rPr lang="ko-KR" altLang="en-US" dirty="0" err="1"/>
              <a:t>하느냐에</a:t>
            </a:r>
            <a:r>
              <a:rPr lang="ko-KR" altLang="en-US" dirty="0"/>
              <a:t> 따라 사용하는 주체가 달라짐</a:t>
            </a:r>
          </a:p>
        </p:txBody>
      </p:sp>
    </p:spTree>
    <p:extLst>
      <p:ext uri="{BB962C8B-B14F-4D97-AF65-F5344CB8AC3E}">
        <p14:creationId xmlns:p14="http://schemas.microsoft.com/office/powerpoint/2010/main" val="992007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4A200-B188-3282-6A3A-E315764C3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616444-36C2-7D22-BC6F-A3FA1A9A9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1532545"/>
            <a:ext cx="8153400" cy="4876800"/>
          </a:xfrm>
        </p:spPr>
      </p:pic>
    </p:spTree>
    <p:extLst>
      <p:ext uri="{BB962C8B-B14F-4D97-AF65-F5344CB8AC3E}">
        <p14:creationId xmlns:p14="http://schemas.microsoft.com/office/powerpoint/2010/main" val="213324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E4DD3568-1545-4E0D-B6E4-A4B80CE2C6D4}"/>
              </a:ext>
            </a:extLst>
          </p:cNvPr>
          <p:cNvSpPr txBox="1">
            <a:spLocks/>
          </p:cNvSpPr>
          <p:nvPr/>
        </p:nvSpPr>
        <p:spPr>
          <a:xfrm>
            <a:off x="249560" y="1693724"/>
            <a:ext cx="1194244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4000" dirty="0">
                <a:solidFill>
                  <a:srgbClr val="D2533C"/>
                </a:solidFill>
              </a:rPr>
              <a:t>1. OSI </a:t>
            </a:r>
            <a:r>
              <a:rPr lang="ko-KR" altLang="en-US" sz="4000" dirty="0">
                <a:solidFill>
                  <a:srgbClr val="D2533C"/>
                </a:solidFill>
              </a:rPr>
              <a:t>구조</a:t>
            </a:r>
            <a:endParaRPr lang="en-US" altLang="ko-KR" sz="4000" dirty="0">
              <a:solidFill>
                <a:srgbClr val="D2533C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953A2A-C896-5538-DC42-CF4D48A3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988999"/>
            <a:ext cx="98583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39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C8FAD-2021-4927-0402-7B101DD1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CB1CEF-4F69-182C-EA78-1B037322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673746"/>
            <a:ext cx="9029999" cy="47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86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E3113-1BB3-958C-0964-60709356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0B9C8B-4ABF-3700-FB54-CD8F4F5F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4967079"/>
            <a:ext cx="8184232" cy="1890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5296F-A4F8-236D-A514-BBEE5659C204}"/>
              </a:ext>
            </a:extLst>
          </p:cNvPr>
          <p:cNvSpPr txBox="1"/>
          <p:nvPr/>
        </p:nvSpPr>
        <p:spPr>
          <a:xfrm>
            <a:off x="839416" y="1772816"/>
            <a:ext cx="74888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Hash function(Integrity </a:t>
            </a:r>
            <a:r>
              <a:rPr lang="ko-KR" altLang="en-US" dirty="0"/>
              <a:t>확인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Digest</a:t>
            </a:r>
            <a:r>
              <a:rPr lang="ko-KR" altLang="en-US" dirty="0"/>
              <a:t>라고 불리기도 하며</a:t>
            </a:r>
            <a:r>
              <a:rPr lang="en-US" altLang="ko-KR" dirty="0"/>
              <a:t>, </a:t>
            </a:r>
            <a:r>
              <a:rPr lang="ko-KR" altLang="en-US" dirty="0"/>
              <a:t>평문이나 암호문이 </a:t>
            </a:r>
            <a:r>
              <a:rPr lang="ko-KR" altLang="en-US" dirty="0" err="1"/>
              <a:t>위변조</a:t>
            </a:r>
            <a:r>
              <a:rPr lang="ko-KR" altLang="en-US" dirty="0"/>
              <a:t> 되었는지 확인</a:t>
            </a:r>
            <a:r>
              <a:rPr lang="en-US" altLang="ko-KR" dirty="0"/>
              <a:t>(bit error </a:t>
            </a:r>
            <a:r>
              <a:rPr lang="ko-KR" altLang="en-US" dirty="0"/>
              <a:t>탐지에 사용</a:t>
            </a:r>
            <a:r>
              <a:rPr lang="en-US" altLang="ko-K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</a:t>
            </a:r>
            <a:r>
              <a:rPr lang="ko-KR" altLang="en-US" dirty="0"/>
              <a:t>은 임의의 </a:t>
            </a:r>
            <a:r>
              <a:rPr lang="en-US" altLang="ko-KR" dirty="0"/>
              <a:t>size</a:t>
            </a:r>
            <a:r>
              <a:rPr lang="ko-KR" altLang="en-US" dirty="0"/>
              <a:t>의 </a:t>
            </a:r>
            <a:r>
              <a:rPr lang="en-US" altLang="ko-KR" dirty="0"/>
              <a:t>message. M</a:t>
            </a:r>
            <a:r>
              <a:rPr lang="ko-KR" altLang="en-US" dirty="0"/>
              <a:t>으로 </a:t>
            </a:r>
            <a:r>
              <a:rPr lang="en-US" altLang="ko-KR" dirty="0"/>
              <a:t>h </a:t>
            </a:r>
            <a:r>
              <a:rPr lang="ko-KR" altLang="en-US" dirty="0"/>
              <a:t>유추 가능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</a:t>
            </a:r>
            <a:r>
              <a:rPr lang="ko-KR" altLang="en-US" dirty="0"/>
              <a:t>로 </a:t>
            </a:r>
            <a:r>
              <a:rPr lang="en-US" altLang="ko-KR" dirty="0"/>
              <a:t>M </a:t>
            </a:r>
            <a:r>
              <a:rPr lang="ko-KR" altLang="en-US" dirty="0"/>
              <a:t>유추 </a:t>
            </a:r>
            <a:r>
              <a:rPr lang="ko-KR" altLang="en-US" dirty="0" err="1"/>
              <a:t>불가능해야한다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SHA256</a:t>
            </a:r>
            <a:r>
              <a:rPr lang="ko-KR" altLang="en-US" dirty="0"/>
              <a:t>을 가장 많이 사용</a:t>
            </a:r>
            <a:r>
              <a:rPr lang="en-US" altLang="ko-KR" dirty="0"/>
              <a:t>(Universal Method)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32A6E2-4962-638F-0028-9126E116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2924944"/>
            <a:ext cx="18383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71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90DA1-1E68-7490-EF2D-20B2B20B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06AF4-3C93-54AC-F5D3-354830516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이전까지의 </a:t>
            </a:r>
            <a:r>
              <a:rPr lang="en-US" altLang="ko-KR" dirty="0"/>
              <a:t>Hash Value -&gt; modification detection code(MDC)</a:t>
            </a:r>
          </a:p>
          <a:p>
            <a:endParaRPr lang="en-US" altLang="ko-KR" dirty="0"/>
          </a:p>
          <a:p>
            <a:r>
              <a:rPr lang="en-US" altLang="ko-KR" dirty="0"/>
              <a:t>Message Authentication Code(MAC) : MDC+ authentication</a:t>
            </a:r>
          </a:p>
          <a:p>
            <a:pPr lvl="1"/>
            <a:r>
              <a:rPr lang="en-US" altLang="ko-KR" dirty="0"/>
              <a:t>Key</a:t>
            </a:r>
            <a:r>
              <a:rPr lang="ko-KR" altLang="en-US" dirty="0"/>
              <a:t>를 모르면 동일한 </a:t>
            </a:r>
            <a:r>
              <a:rPr lang="en-US" altLang="ko-KR" dirty="0"/>
              <a:t>MAC </a:t>
            </a:r>
            <a:r>
              <a:rPr lang="ko-KR" altLang="en-US" dirty="0"/>
              <a:t>생성 불가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183AE5-E155-485B-6AEF-EB6D9568C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3438952"/>
            <a:ext cx="6240016" cy="2857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512B1-2FE6-2E05-B716-67339701B444}"/>
              </a:ext>
            </a:extLst>
          </p:cNvPr>
          <p:cNvSpPr txBox="1"/>
          <p:nvPr/>
        </p:nvSpPr>
        <p:spPr>
          <a:xfrm>
            <a:off x="7464152" y="436510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Authentication</a:t>
            </a:r>
            <a:r>
              <a:rPr lang="ko-KR" altLang="en-US" dirty="0"/>
              <a:t>을 위해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Symetric</a:t>
            </a:r>
            <a:r>
              <a:rPr lang="en-US" altLang="ko-KR" dirty="0"/>
              <a:t> key </a:t>
            </a:r>
            <a:r>
              <a:rPr lang="ko-KR" altLang="en-US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786312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DF2FE-ACE4-85D8-3FB7-18DDC299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F2FFB-00D0-633B-F566-BEDB0367A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MAC</a:t>
            </a:r>
            <a:r>
              <a:rPr lang="ko-KR" altLang="en-US" dirty="0"/>
              <a:t>의 단점으로는 </a:t>
            </a:r>
            <a:r>
              <a:rPr lang="en-US" altLang="ko-KR" dirty="0"/>
              <a:t>receiver</a:t>
            </a:r>
            <a:r>
              <a:rPr lang="ko-KR" altLang="en-US" dirty="0"/>
              <a:t>와 </a:t>
            </a:r>
            <a:r>
              <a:rPr lang="en-US" altLang="ko-KR" dirty="0"/>
              <a:t>sender</a:t>
            </a:r>
            <a:r>
              <a:rPr lang="ko-KR" altLang="en-US" dirty="0"/>
              <a:t>의 수만큼 </a:t>
            </a:r>
            <a:r>
              <a:rPr lang="en-US" altLang="ko-KR" dirty="0"/>
              <a:t>Symmetric key</a:t>
            </a:r>
            <a:r>
              <a:rPr lang="ko-KR" altLang="en-US" dirty="0"/>
              <a:t>가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그렇기 때문에 </a:t>
            </a:r>
            <a:r>
              <a:rPr lang="en-US" altLang="ko-KR" dirty="0"/>
              <a:t>MAC </a:t>
            </a:r>
            <a:r>
              <a:rPr lang="ko-KR" altLang="en-US" dirty="0"/>
              <a:t>대신 </a:t>
            </a:r>
            <a:r>
              <a:rPr lang="en-US" altLang="ko-KR" dirty="0"/>
              <a:t>Digital Signature</a:t>
            </a:r>
            <a:r>
              <a:rPr lang="ko-KR" altLang="en-US" dirty="0"/>
              <a:t>로 넘어가는 추세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Digital signature</a:t>
            </a:r>
          </a:p>
          <a:p>
            <a:pPr lvl="1"/>
            <a:r>
              <a:rPr lang="en-US" altLang="ko-KR" dirty="0"/>
              <a:t>Integrity + Authentication</a:t>
            </a:r>
          </a:p>
          <a:p>
            <a:pPr lvl="1"/>
            <a:r>
              <a:rPr lang="en-US" altLang="ko-KR" dirty="0" err="1"/>
              <a:t>Asymetric</a:t>
            </a:r>
            <a:r>
              <a:rPr lang="en-US" altLang="ko-KR" dirty="0"/>
              <a:t> key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누구나 열어볼 수 있으므로 암호화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78AF2-C883-245B-9792-3AF3C5F9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2924944"/>
            <a:ext cx="5375920" cy="187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87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FE75EC-7DA9-D5B6-6E08-BA236DAC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1FE2D65-F245-7978-5596-8CC9F7C2A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544" y="1585425"/>
            <a:ext cx="2647950" cy="1714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6CF34-63A4-6D90-A40B-C92CB54A2FC5}"/>
              </a:ext>
            </a:extLst>
          </p:cNvPr>
          <p:cNvSpPr txBox="1"/>
          <p:nvPr/>
        </p:nvSpPr>
        <p:spPr>
          <a:xfrm>
            <a:off x="1126954" y="3432198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Security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IPSec</a:t>
            </a:r>
            <a:r>
              <a:rPr lang="en-US" altLang="ko-KR" sz="2000" dirty="0"/>
              <a:t> </a:t>
            </a:r>
            <a:r>
              <a:rPr lang="ko-KR" altLang="en-US" sz="2000" dirty="0"/>
              <a:t>필요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E38C4-A9A0-D2DC-BB0F-A6270C530FC7}"/>
              </a:ext>
            </a:extLst>
          </p:cNvPr>
          <p:cNvSpPr txBox="1"/>
          <p:nvPr/>
        </p:nvSpPr>
        <p:spPr>
          <a:xfrm>
            <a:off x="983432" y="4869160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Two operation modes</a:t>
            </a:r>
          </a:p>
          <a:p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Transport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Tunnel 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879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751AB-EEC3-AE92-E219-878CC043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48EB2-904C-FFA6-8FCE-C4652A6A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16" y="2348880"/>
            <a:ext cx="10972800" cy="4876800"/>
          </a:xfrm>
        </p:spPr>
        <p:txBody>
          <a:bodyPr/>
          <a:lstStyle/>
          <a:p>
            <a:r>
              <a:rPr lang="en-US" altLang="ko-KR" dirty="0"/>
              <a:t>Transport mode</a:t>
            </a:r>
          </a:p>
          <a:p>
            <a:endParaRPr lang="en-US" altLang="ko-KR" dirty="0"/>
          </a:p>
          <a:p>
            <a:r>
              <a:rPr lang="en-US" altLang="ko-KR" dirty="0"/>
              <a:t>Transport</a:t>
            </a:r>
            <a:r>
              <a:rPr lang="ko-KR" altLang="en-US" dirty="0"/>
              <a:t>로부터 오는 </a:t>
            </a:r>
            <a:r>
              <a:rPr lang="en-US" altLang="ko-KR" dirty="0"/>
              <a:t>payload </a:t>
            </a:r>
            <a:r>
              <a:rPr lang="ko-KR" altLang="en-US" dirty="0"/>
              <a:t>보호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 Header</a:t>
            </a:r>
            <a:r>
              <a:rPr lang="ko-KR" altLang="en-US" dirty="0"/>
              <a:t>는 보호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en-US" altLang="ko-KR" dirty="0"/>
              <a:t>Host to Host( end to end)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3DBEC1-0775-38D2-22E0-18D4B593C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745" y="1777265"/>
            <a:ext cx="5031655" cy="45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2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C5BF5-F077-8E65-518F-BCABD176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D88186-BCBD-0CC9-E915-AF434F6CF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52936"/>
            <a:ext cx="10972800" cy="4876800"/>
          </a:xfrm>
        </p:spPr>
        <p:txBody>
          <a:bodyPr/>
          <a:lstStyle/>
          <a:p>
            <a:r>
              <a:rPr lang="en-US" altLang="ko-KR" dirty="0"/>
              <a:t>Tunnel Mode</a:t>
            </a:r>
          </a:p>
          <a:p>
            <a:endParaRPr lang="en-US" altLang="ko-KR" dirty="0"/>
          </a:p>
          <a:p>
            <a:r>
              <a:rPr lang="en-US" altLang="ko-KR" dirty="0"/>
              <a:t>Header + payload Security</a:t>
            </a:r>
          </a:p>
          <a:p>
            <a:endParaRPr lang="en-US" altLang="ko-KR" dirty="0"/>
          </a:p>
          <a:p>
            <a:r>
              <a:rPr lang="en-US" altLang="ko-KR" dirty="0"/>
              <a:t>Between Two Router or host and router</a:t>
            </a: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F3186A-E202-BC37-F109-14DB16B47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420888"/>
            <a:ext cx="5600725" cy="36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93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9FD0D-3E23-F499-9578-7E92E66A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145B1-910C-BBC0-A408-D80F9CC93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err="1"/>
              <a:t>IPSec</a:t>
            </a:r>
            <a:r>
              <a:rPr lang="en-US" altLang="ko-KR" dirty="0"/>
              <a:t> two protocols</a:t>
            </a:r>
          </a:p>
          <a:p>
            <a:pPr lvl="1"/>
            <a:r>
              <a:rPr lang="en-US" altLang="ko-KR" dirty="0"/>
              <a:t>1. Authentication Header (AH) protocol</a:t>
            </a:r>
          </a:p>
          <a:p>
            <a:pPr lvl="2"/>
            <a:r>
              <a:rPr lang="ko-KR" altLang="en-US" dirty="0"/>
              <a:t>내용에 암호 </a:t>
            </a:r>
            <a:r>
              <a:rPr lang="en-US" altLang="ko-KR" dirty="0"/>
              <a:t>X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en-US" altLang="ko-KR" dirty="0" err="1"/>
              <a:t>Encapsulting</a:t>
            </a:r>
            <a:r>
              <a:rPr lang="en-US" altLang="ko-KR" dirty="0"/>
              <a:t> Security </a:t>
            </a:r>
            <a:r>
              <a:rPr lang="en-US" altLang="ko-KR" dirty="0" err="1"/>
              <a:t>PayLoad</a:t>
            </a:r>
            <a:r>
              <a:rPr lang="en-US" altLang="ko-KR" dirty="0"/>
              <a:t>(ESP) protocol</a:t>
            </a:r>
          </a:p>
          <a:p>
            <a:pPr lvl="2"/>
            <a:r>
              <a:rPr lang="en-US" altLang="ko-KR" dirty="0"/>
              <a:t>AH protocol + confidentiality(</a:t>
            </a:r>
            <a:r>
              <a:rPr lang="ko-KR" altLang="en-US" dirty="0"/>
              <a:t>내용에 암호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Secure Socket Layer(SSL)</a:t>
            </a:r>
          </a:p>
          <a:p>
            <a:pPr lvl="1"/>
            <a:r>
              <a:rPr lang="ko-KR" altLang="en-US" dirty="0"/>
              <a:t>인터넷 상에서 데이터 통신 암호화하는 프로토콜</a:t>
            </a:r>
            <a:endParaRPr lang="en-US" altLang="ko-KR" dirty="0"/>
          </a:p>
          <a:p>
            <a:pPr lvl="1"/>
            <a:r>
              <a:rPr lang="en-US" altLang="ko-KR" dirty="0"/>
              <a:t>Transport Layer</a:t>
            </a:r>
            <a:r>
              <a:rPr lang="ko-KR" altLang="en-US" dirty="0"/>
              <a:t>에서 사용</a:t>
            </a:r>
            <a:endParaRPr lang="en-US" altLang="ko-KR" dirty="0"/>
          </a:p>
          <a:p>
            <a:pPr lvl="1"/>
            <a:r>
              <a:rPr lang="en-US" altLang="ko-KR" dirty="0"/>
              <a:t>End to end security</a:t>
            </a:r>
            <a:r>
              <a:rPr lang="ko-KR" altLang="en-US" dirty="0"/>
              <a:t>로 호스트에서만 사용</a:t>
            </a:r>
            <a:r>
              <a:rPr lang="en-US" altLang="ko-KR" dirty="0"/>
              <a:t>. </a:t>
            </a:r>
            <a:r>
              <a:rPr lang="ko-KR" altLang="en-US" dirty="0"/>
              <a:t>라우터는 관여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전자상거래에서 무조건 사용</a:t>
            </a:r>
            <a:r>
              <a:rPr lang="en-US" altLang="ko-KR" dirty="0"/>
              <a:t>(</a:t>
            </a:r>
            <a:r>
              <a:rPr lang="ko-KR" altLang="en-US" dirty="0" err="1"/>
              <a:t>주소창</a:t>
            </a:r>
            <a:r>
              <a:rPr lang="ko-KR" altLang="en-US" dirty="0"/>
              <a:t> 자물쇠 표시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SSL</a:t>
            </a:r>
            <a:r>
              <a:rPr lang="ko-KR" altLang="en-US" dirty="0"/>
              <a:t>을 바탕으로 표준화 한 것이 </a:t>
            </a:r>
            <a:r>
              <a:rPr lang="en-US" altLang="ko-KR" dirty="0"/>
              <a:t>TLS </a:t>
            </a:r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marL="548640" lvl="2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093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9CC2B-41C9-3478-8525-C77B67BA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Network</a:t>
            </a:r>
            <a:r>
              <a:rPr lang="ko-KR" altLang="en-US" dirty="0"/>
              <a:t> </a:t>
            </a:r>
            <a:r>
              <a:rPr lang="en-US" altLang="ko-KR" dirty="0"/>
              <a:t>Security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8639D4-A16E-09A0-3F6F-2239D62C8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PGP</a:t>
            </a:r>
          </a:p>
          <a:p>
            <a:pPr lvl="1"/>
            <a:r>
              <a:rPr lang="en-US" altLang="ko-KR" dirty="0"/>
              <a:t>Application layer</a:t>
            </a:r>
            <a:r>
              <a:rPr lang="ko-KR" altLang="en-US" dirty="0"/>
              <a:t>에서 사용</a:t>
            </a:r>
            <a:endParaRPr lang="en-US" altLang="ko-KR" dirty="0"/>
          </a:p>
          <a:p>
            <a:pPr lvl="1"/>
            <a:r>
              <a:rPr lang="en-US" altLang="ko-KR" dirty="0"/>
              <a:t>Integrity </a:t>
            </a:r>
            <a:r>
              <a:rPr lang="ko-KR" altLang="en-US" dirty="0"/>
              <a:t>포함</a:t>
            </a:r>
            <a:endParaRPr lang="en-US" altLang="ko-KR" dirty="0"/>
          </a:p>
          <a:p>
            <a:pPr lvl="1"/>
            <a:r>
              <a:rPr lang="en-US" altLang="ko-KR" dirty="0"/>
              <a:t>One time and one way(ex: Email)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Firewall</a:t>
            </a:r>
          </a:p>
          <a:p>
            <a:pPr lvl="1"/>
            <a:r>
              <a:rPr lang="ko-KR" altLang="en-US" dirty="0"/>
              <a:t>외부 </a:t>
            </a:r>
            <a:r>
              <a:rPr lang="en-US" altLang="ko-KR" dirty="0"/>
              <a:t>or </a:t>
            </a:r>
            <a:r>
              <a:rPr lang="ko-KR" altLang="en-US" dirty="0"/>
              <a:t>내부 네트워크 중간에 있으며</a:t>
            </a:r>
            <a:r>
              <a:rPr lang="en-US" altLang="ko-KR" dirty="0"/>
              <a:t>, </a:t>
            </a:r>
            <a:r>
              <a:rPr lang="ko-KR" altLang="en-US" dirty="0"/>
              <a:t>라우터에 보통 존재</a:t>
            </a:r>
            <a:endParaRPr lang="en-US" altLang="ko-KR" dirty="0"/>
          </a:p>
          <a:p>
            <a:pPr lvl="1"/>
            <a:r>
              <a:rPr lang="ko-KR" altLang="en-US" dirty="0"/>
              <a:t>글로벌 네트워크와 특정 네트워크 사이에서 들어오고 나가는 </a:t>
            </a:r>
            <a:r>
              <a:rPr lang="ko-KR" altLang="en-US" dirty="0" err="1"/>
              <a:t>패킷자체를</a:t>
            </a:r>
            <a:r>
              <a:rPr lang="ko-KR" altLang="en-US" dirty="0"/>
              <a:t> 제어하는데 목적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E3A303-DAB2-C615-DFD2-C6A399D83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4915444"/>
            <a:ext cx="6353919" cy="15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38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9D38C-FD0F-B66E-CFC8-56CEBDAC9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880" y="1916832"/>
            <a:ext cx="6552728" cy="3447628"/>
          </a:xfrm>
        </p:spPr>
        <p:txBody>
          <a:bodyPr>
            <a:normAutofit/>
          </a:bodyPr>
          <a:lstStyle/>
          <a:p>
            <a:r>
              <a:rPr lang="en-US" altLang="ko-KR" sz="6000" dirty="0"/>
              <a:t>Q&amp;A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8714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3D65E-EB83-A29E-F945-13054A0D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solidFill>
                  <a:srgbClr val="D2533C"/>
                </a:solidFill>
              </a:rPr>
              <a:t>1. OSI </a:t>
            </a:r>
            <a:r>
              <a:rPr lang="ko-KR" altLang="en-US" sz="4000" dirty="0">
                <a:solidFill>
                  <a:srgbClr val="D2533C"/>
                </a:solidFill>
              </a:rPr>
              <a:t>구조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EF600-9FEC-D06E-48D2-8FEFBE9CE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628800"/>
            <a:ext cx="11582400" cy="4876800"/>
          </a:xfrm>
        </p:spPr>
        <p:txBody>
          <a:bodyPr>
            <a:normAutofit lnSpcReduction="10000"/>
          </a:bodyPr>
          <a:lstStyle/>
          <a:p>
            <a:r>
              <a:rPr lang="ko-KR" altLang="en-US" b="1" dirty="0"/>
              <a:t>물리계층</a:t>
            </a:r>
            <a:r>
              <a:rPr lang="en-US" altLang="ko-KR" dirty="0"/>
              <a:t>: </a:t>
            </a:r>
            <a:r>
              <a:rPr lang="ko-KR" altLang="en-US" dirty="0"/>
              <a:t>전송 매체</a:t>
            </a:r>
            <a:r>
              <a:rPr lang="en-US" altLang="ko-KR" dirty="0"/>
              <a:t>, </a:t>
            </a:r>
            <a:r>
              <a:rPr lang="ko-KR" altLang="en-US" dirty="0"/>
              <a:t>전송률</a:t>
            </a:r>
            <a:r>
              <a:rPr lang="en-US" altLang="ko-KR" dirty="0"/>
              <a:t>, </a:t>
            </a:r>
            <a:r>
              <a:rPr lang="ko-KR" altLang="en-US" dirty="0"/>
              <a:t>신호의 인코딩 방식에 관한 특성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데이터링크</a:t>
            </a:r>
            <a:r>
              <a:rPr lang="ko-KR" altLang="en-US" dirty="0"/>
              <a:t> </a:t>
            </a:r>
            <a:r>
              <a:rPr lang="ko-KR" altLang="en-US" b="1" dirty="0"/>
              <a:t>계층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전송 매체에 프레임을 송수신하는 역할</a:t>
            </a:r>
            <a:r>
              <a:rPr lang="en-US" altLang="ko-KR" dirty="0"/>
              <a:t>. MAC </a:t>
            </a:r>
            <a:r>
              <a:rPr lang="ko-KR" altLang="en-US" dirty="0"/>
              <a:t>고유주소 확인</a:t>
            </a:r>
            <a:br>
              <a:rPr lang="en-US" altLang="ko-KR" dirty="0"/>
            </a:br>
            <a:r>
              <a:rPr lang="en-US" altLang="ko-KR" dirty="0"/>
              <a:t>		          </a:t>
            </a:r>
            <a:r>
              <a:rPr lang="ko-KR" altLang="en-US" dirty="0"/>
              <a:t>헤더</a:t>
            </a:r>
            <a:r>
              <a:rPr lang="en-US" altLang="ko-KR" dirty="0"/>
              <a:t>(</a:t>
            </a:r>
            <a:r>
              <a:rPr lang="ko-KR" altLang="en-US" dirty="0"/>
              <a:t>송수신지 주소</a:t>
            </a:r>
            <a:r>
              <a:rPr lang="en-US" altLang="ko-KR" dirty="0"/>
              <a:t>)</a:t>
            </a:r>
            <a:r>
              <a:rPr lang="ko-KR" altLang="en-US" dirty="0"/>
              <a:t>와 트레일러</a:t>
            </a:r>
            <a:r>
              <a:rPr lang="en-US" altLang="ko-KR" dirty="0"/>
              <a:t>(</a:t>
            </a:r>
            <a:r>
              <a:rPr lang="ko-KR" altLang="en-US" dirty="0"/>
              <a:t>오류 검출코드</a:t>
            </a:r>
            <a:r>
              <a:rPr lang="en-US" altLang="ko-KR" dirty="0"/>
              <a:t>)</a:t>
            </a:r>
            <a:r>
              <a:rPr lang="ko-KR" altLang="en-US" dirty="0"/>
              <a:t>가 붙는다</a:t>
            </a:r>
            <a:r>
              <a:rPr lang="en-US" altLang="ko-KR" dirty="0"/>
              <a:t>.	</a:t>
            </a:r>
          </a:p>
          <a:p>
            <a:endParaRPr lang="en-US" altLang="ko-KR" dirty="0"/>
          </a:p>
          <a:p>
            <a:r>
              <a:rPr lang="ko-KR" altLang="en-US" b="1" dirty="0"/>
              <a:t>네트워크 계층 </a:t>
            </a:r>
            <a:r>
              <a:rPr lang="en-US" altLang="ko-KR" dirty="0"/>
              <a:t>: IP</a:t>
            </a:r>
            <a:r>
              <a:rPr lang="ko-KR" altLang="en-US" dirty="0"/>
              <a:t>는 호스트 네트워크 주소를 관리하고</a:t>
            </a:r>
            <a:r>
              <a:rPr lang="en-US" altLang="ko-KR" dirty="0"/>
              <a:t>, </a:t>
            </a:r>
            <a:r>
              <a:rPr lang="ko-KR" altLang="en-US" dirty="0"/>
              <a:t>패킷을 라우팅하는 역할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		      </a:t>
            </a:r>
            <a:r>
              <a:rPr lang="ko-KR" altLang="en-US" dirty="0"/>
              <a:t>최적의 길을 찾고</a:t>
            </a:r>
            <a:r>
              <a:rPr lang="en-US" altLang="ko-KR" dirty="0"/>
              <a:t>, </a:t>
            </a:r>
            <a:r>
              <a:rPr lang="ko-KR" altLang="en-US" dirty="0"/>
              <a:t>여러 노드를 거칠 때마다 경로를 찾아주며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en-US" altLang="ko-KR" dirty="0"/>
              <a:t>		      </a:t>
            </a:r>
            <a:r>
              <a:rPr lang="ko-KR" altLang="en-US" dirty="0"/>
              <a:t>다양한 길이의 데이터를 네트워크를 통해 전달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전송계층</a:t>
            </a:r>
            <a:r>
              <a:rPr lang="ko-KR" altLang="en-US" dirty="0"/>
              <a:t> </a:t>
            </a:r>
            <a:r>
              <a:rPr lang="en-US" altLang="ko-KR" dirty="0"/>
              <a:t>: end to end </a:t>
            </a:r>
            <a:r>
              <a:rPr lang="ko-KR" altLang="en-US" dirty="0"/>
              <a:t>통신 서비스 제공</a:t>
            </a:r>
            <a:r>
              <a:rPr lang="en-US" altLang="ko-KR" dirty="0"/>
              <a:t>. TCP or</a:t>
            </a:r>
            <a:r>
              <a:rPr lang="ko-KR" altLang="en-US" dirty="0"/>
              <a:t> </a:t>
            </a:r>
            <a:r>
              <a:rPr lang="en-US" altLang="ko-KR" dirty="0"/>
              <a:t>UDP </a:t>
            </a:r>
            <a:r>
              <a:rPr lang="ko-KR" altLang="en-US" dirty="0"/>
              <a:t>결정</a:t>
            </a:r>
            <a:r>
              <a:rPr lang="en-US" altLang="ko-KR" dirty="0"/>
              <a:t>, </a:t>
            </a:r>
            <a:r>
              <a:rPr lang="ko-KR" altLang="en-US" dirty="0"/>
              <a:t>포트번호 결정</a:t>
            </a:r>
            <a:r>
              <a:rPr lang="en-US" altLang="ko-KR" dirty="0"/>
              <a:t> </a:t>
            </a:r>
          </a:p>
          <a:p>
            <a:pPr marL="1371600" lvl="6" indent="0">
              <a:buNone/>
            </a:pPr>
            <a:endParaRPr lang="en-US" altLang="ko-KR" dirty="0"/>
          </a:p>
          <a:p>
            <a:r>
              <a:rPr lang="ko-KR" altLang="en-US" b="1" dirty="0"/>
              <a:t>응용계층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응용 프로그램이 네트워크에 접근 가능하도록 인터페이스 기능 수행</a:t>
            </a:r>
          </a:p>
        </p:txBody>
      </p:sp>
    </p:spTree>
    <p:extLst>
      <p:ext uri="{BB962C8B-B14F-4D97-AF65-F5344CB8AC3E}">
        <p14:creationId xmlns:p14="http://schemas.microsoft.com/office/powerpoint/2010/main" val="555489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4E0ED-FCA6-CEDB-9F65-2D770C149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>
                <a:solidFill>
                  <a:srgbClr val="D2533C"/>
                </a:solidFill>
              </a:rPr>
              <a:t>1. OSI </a:t>
            </a:r>
            <a:r>
              <a:rPr lang="ko-KR" altLang="en-US" sz="4000" dirty="0">
                <a:solidFill>
                  <a:srgbClr val="D2533C"/>
                </a:solidFill>
              </a:rPr>
              <a:t>구조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767C61-1BE6-78CC-3EFF-7753962AE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357" y="1524000"/>
            <a:ext cx="10972800" cy="4876800"/>
          </a:xfrm>
        </p:spPr>
        <p:txBody>
          <a:bodyPr>
            <a:normAutofit lnSpcReduction="10000"/>
          </a:bodyPr>
          <a:lstStyle/>
          <a:p>
            <a:r>
              <a:rPr lang="ko-KR" altLang="en-US" sz="2000" b="1" dirty="0" err="1"/>
              <a:t>리피터</a:t>
            </a:r>
            <a:r>
              <a:rPr lang="en-US" altLang="ko-KR" sz="2000" b="1" dirty="0"/>
              <a:t>: </a:t>
            </a:r>
            <a:r>
              <a:rPr lang="ko-KR" altLang="en-US" sz="2000" dirty="0"/>
              <a:t>물리계층에서 동작하고</a:t>
            </a:r>
            <a:r>
              <a:rPr lang="en-US" altLang="ko-KR" sz="2000" dirty="0"/>
              <a:t>, </a:t>
            </a:r>
            <a:r>
              <a:rPr lang="ko-KR" altLang="en-US" sz="2000" dirty="0"/>
              <a:t>전기나 신호 증폭</a:t>
            </a:r>
            <a:r>
              <a:rPr lang="en-US" altLang="ko-KR" sz="2000" dirty="0"/>
              <a:t>. </a:t>
            </a:r>
            <a:r>
              <a:rPr lang="ko-KR" altLang="en-US" sz="2000" dirty="0"/>
              <a:t>오류도 같이 증폭하는 단점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/>
              <a:t>허브</a:t>
            </a:r>
            <a:r>
              <a:rPr lang="en-US" altLang="ko-KR" sz="2000" b="1" dirty="0"/>
              <a:t>: </a:t>
            </a:r>
            <a:r>
              <a:rPr lang="en-US" altLang="ko-KR" sz="2000" dirty="0"/>
              <a:t>UTP </a:t>
            </a:r>
            <a:r>
              <a:rPr lang="ko-KR" altLang="en-US" sz="2000" dirty="0"/>
              <a:t>케이블을 사용하여 상호 연결하며</a:t>
            </a:r>
            <a:r>
              <a:rPr lang="en-US" altLang="ko-KR" sz="2000" dirty="0"/>
              <a:t>, </a:t>
            </a:r>
            <a:r>
              <a:rPr lang="ko-KR" altLang="en-US" sz="2000" dirty="0"/>
              <a:t>신호 증폭도 하는 </a:t>
            </a:r>
            <a:r>
              <a:rPr lang="ko-KR" altLang="en-US" sz="2000" dirty="0" err="1"/>
              <a:t>리피터</a:t>
            </a:r>
            <a:r>
              <a:rPr lang="ko-KR" altLang="en-US" sz="2000" dirty="0"/>
              <a:t> 역할</a:t>
            </a:r>
            <a:endParaRPr lang="en-US" altLang="ko-KR" sz="2000" dirty="0"/>
          </a:p>
          <a:p>
            <a:endParaRPr lang="en-US" altLang="ko-KR" sz="2000" b="1" dirty="0"/>
          </a:p>
          <a:p>
            <a:r>
              <a:rPr lang="ko-KR" altLang="en-US" sz="2000" b="1" dirty="0" err="1"/>
              <a:t>브릿지</a:t>
            </a:r>
            <a:r>
              <a:rPr lang="en-US" altLang="ko-KR" sz="2000" b="1" dirty="0"/>
              <a:t>: </a:t>
            </a:r>
            <a:r>
              <a:rPr lang="ko-KR" altLang="en-US" sz="2000" dirty="0"/>
              <a:t>데이터링크 계층에서 동작하며</a:t>
            </a:r>
            <a:r>
              <a:rPr lang="en-US" altLang="ko-KR" sz="2000" dirty="0"/>
              <a:t>, </a:t>
            </a:r>
            <a:r>
              <a:rPr lang="ko-KR" altLang="en-US" sz="2000" dirty="0"/>
              <a:t>허브에서 </a:t>
            </a:r>
            <a:r>
              <a:rPr lang="ko-KR" altLang="en-US" sz="2000" dirty="0" err="1"/>
              <a:t>브로드캐스트</a:t>
            </a:r>
            <a:r>
              <a:rPr lang="ko-KR" altLang="en-US" sz="2000" dirty="0"/>
              <a:t> 패킷을 보내는 </a:t>
            </a:r>
            <a:r>
              <a:rPr lang="en-US" altLang="ko-KR" sz="2000" dirty="0"/>
              <a:t> </a:t>
            </a:r>
            <a:r>
              <a:rPr lang="ko-KR" altLang="en-US" sz="2000" dirty="0"/>
              <a:t>과정에서 충돌        </a:t>
            </a:r>
            <a:r>
              <a:rPr lang="en-US" altLang="ko-KR" sz="2000" dirty="0"/>
              <a:t>	    </a:t>
            </a:r>
            <a:r>
              <a:rPr lang="ko-KR" altLang="en-US" sz="2000" dirty="0"/>
              <a:t>할 수 있으므로 대신 사용</a:t>
            </a:r>
            <a:endParaRPr lang="en-US" altLang="ko-KR" sz="2000" dirty="0"/>
          </a:p>
          <a:p>
            <a:endParaRPr lang="en-US" altLang="ko-KR" sz="2000" b="1" dirty="0"/>
          </a:p>
          <a:p>
            <a:r>
              <a:rPr lang="ko-KR" altLang="en-US" sz="2000" b="1" dirty="0"/>
              <a:t>스위치</a:t>
            </a:r>
            <a:r>
              <a:rPr lang="en-US" altLang="ko-KR" sz="2000" b="1" dirty="0"/>
              <a:t>: </a:t>
            </a:r>
            <a:r>
              <a:rPr lang="ko-KR" altLang="en-US" sz="2000" dirty="0"/>
              <a:t>고속으로 프레임을 전달하기 위해 개발</a:t>
            </a:r>
            <a:r>
              <a:rPr lang="en-US" altLang="ko-KR" sz="2000" dirty="0"/>
              <a:t>. </a:t>
            </a:r>
            <a:r>
              <a:rPr lang="ko-KR" altLang="en-US" sz="2000" dirty="0"/>
              <a:t>최근 </a:t>
            </a:r>
            <a:r>
              <a:rPr lang="ko-KR" altLang="en-US" sz="2000" dirty="0" err="1"/>
              <a:t>브릿지</a:t>
            </a:r>
            <a:r>
              <a:rPr lang="ko-KR" altLang="en-US" sz="2000" dirty="0"/>
              <a:t> 대신 사용되며 </a:t>
            </a:r>
            <a:br>
              <a:rPr lang="en-US" altLang="ko-KR" sz="2000" dirty="0"/>
            </a:br>
            <a:r>
              <a:rPr lang="en-US" altLang="ko-KR" sz="2000" dirty="0"/>
              <a:t>              </a:t>
            </a:r>
            <a:r>
              <a:rPr lang="ko-KR" altLang="en-US" sz="2000" dirty="0"/>
              <a:t>포트별로 속도가 다름</a:t>
            </a:r>
            <a:r>
              <a:rPr lang="en-US" altLang="ko-KR" sz="2000" dirty="0"/>
              <a:t> </a:t>
            </a:r>
          </a:p>
          <a:p>
            <a:endParaRPr lang="en-US" altLang="ko-KR" sz="2000" b="1" dirty="0"/>
          </a:p>
          <a:p>
            <a:r>
              <a:rPr lang="ko-KR" altLang="en-US" sz="2000" b="1" dirty="0"/>
              <a:t>라우터</a:t>
            </a:r>
            <a:r>
              <a:rPr lang="en-US" altLang="ko-KR" sz="2000" b="1" dirty="0"/>
              <a:t>: </a:t>
            </a:r>
            <a:r>
              <a:rPr lang="ko-KR" altLang="en-US" sz="2000" dirty="0"/>
              <a:t>네트워크 계층에서 사용되며 기능으로는 최적 경로 선택</a:t>
            </a:r>
            <a:r>
              <a:rPr lang="en-US" altLang="ko-KR" sz="2000" dirty="0"/>
              <a:t>, </a:t>
            </a:r>
            <a:r>
              <a:rPr lang="ko-KR" altLang="en-US" sz="2000" dirty="0"/>
              <a:t>세그먼트의 분리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en-US" altLang="ko-KR" sz="2000" dirty="0"/>
              <a:t>             </a:t>
            </a:r>
            <a:r>
              <a:rPr lang="ko-KR" altLang="en-US" sz="2000" dirty="0"/>
              <a:t>이종 네트워크 간 연결</a:t>
            </a:r>
            <a:r>
              <a:rPr lang="en-US" altLang="ko-KR" sz="2000" dirty="0"/>
              <a:t>. IP address</a:t>
            </a:r>
            <a:r>
              <a:rPr lang="ko-KR" altLang="en-US" sz="2000" dirty="0"/>
              <a:t>를 해석할 수 있는 장비</a:t>
            </a:r>
            <a:endParaRPr lang="en-US" altLang="ko-KR" sz="2000" b="1" dirty="0"/>
          </a:p>
          <a:p>
            <a:endParaRPr lang="en-US" altLang="ko-KR" sz="2000" dirty="0"/>
          </a:p>
          <a:p>
            <a:r>
              <a:rPr lang="ko-KR" altLang="en-US" sz="2000" b="1" dirty="0"/>
              <a:t>게이트웨이</a:t>
            </a:r>
            <a:r>
              <a:rPr lang="en-US" altLang="ko-KR" sz="2000" b="1" dirty="0"/>
              <a:t>: </a:t>
            </a:r>
            <a:r>
              <a:rPr lang="ko-KR" altLang="en-US" sz="2000" dirty="0"/>
              <a:t>서로 다른 프로토콜을 사용하는 네트워크의 상호 연동을 위해 프로토콜을 변환해</a:t>
            </a:r>
            <a:r>
              <a:rPr lang="en-US" altLang="ko-KR" sz="2000" dirty="0"/>
              <a:t>	         </a:t>
            </a:r>
            <a:r>
              <a:rPr lang="ko-KR" altLang="en-US" sz="2000" dirty="0"/>
              <a:t>주는 네트워크 장비</a:t>
            </a:r>
            <a:r>
              <a:rPr lang="en-US" altLang="ko-KR" sz="2000" dirty="0"/>
              <a:t>. OSI </a:t>
            </a:r>
            <a:r>
              <a:rPr lang="ko-KR" altLang="en-US" sz="2000" dirty="0"/>
              <a:t>모든 계층에서 동작</a:t>
            </a:r>
            <a:r>
              <a:rPr lang="en-US" altLang="ko-KR" sz="2000" dirty="0"/>
              <a:t>(</a:t>
            </a:r>
            <a:r>
              <a:rPr lang="ko-KR" altLang="en-US" sz="2000" dirty="0"/>
              <a:t>병목 있을 수 있다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2778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54D2D-E524-F1F3-25F9-DD038B67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D2533C"/>
                </a:solidFill>
              </a:rPr>
              <a:t>2. IP</a:t>
            </a:r>
            <a:br>
              <a:rPr lang="en-US" altLang="ko-KR" sz="4000" dirty="0">
                <a:solidFill>
                  <a:srgbClr val="D2533C"/>
                </a:solidFill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71EA65-1083-9375-ED69-726034CC8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비신뢰성</a:t>
            </a:r>
            <a:endParaRPr lang="en-US" altLang="ko-KR" b="1" dirty="0"/>
          </a:p>
          <a:p>
            <a:pPr lvl="1"/>
            <a:r>
              <a:rPr lang="ko-KR" altLang="en-US" dirty="0"/>
              <a:t>가능한 범위 내에서 패킷을 목적지까지 전달하는 최선형 서비스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비접속형</a:t>
            </a:r>
            <a:endParaRPr lang="en-US" altLang="ko-KR" b="1" dirty="0"/>
          </a:p>
          <a:p>
            <a:pPr lvl="1"/>
            <a:r>
              <a:rPr lang="ko-KR" altLang="en-US" dirty="0"/>
              <a:t>연결 설정 없이 패킷을 전송하는 것을 의미</a:t>
            </a:r>
            <a:r>
              <a:rPr lang="en-US" altLang="ko-KR" dirty="0"/>
              <a:t>. </a:t>
            </a:r>
            <a:r>
              <a:rPr lang="ko-KR" altLang="en-US" dirty="0"/>
              <a:t>다른 경로로</a:t>
            </a:r>
            <a:r>
              <a:rPr lang="en-US" altLang="ko-KR" dirty="0"/>
              <a:t>, </a:t>
            </a:r>
            <a:r>
              <a:rPr lang="ko-KR" altLang="en-US" dirty="0"/>
              <a:t>다른 순서로 패킷 전송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주소지정</a:t>
            </a:r>
            <a:endParaRPr lang="en-US" altLang="ko-KR" b="1" dirty="0"/>
          </a:p>
          <a:p>
            <a:pPr lvl="1"/>
            <a:r>
              <a:rPr lang="ko-KR" altLang="en-US" dirty="0"/>
              <a:t>네트워크 내의 노드를 고유하게 지정하기 위한 수단으로 </a:t>
            </a:r>
            <a:r>
              <a:rPr lang="en-US" altLang="ko-KR" dirty="0"/>
              <a:t>IP </a:t>
            </a:r>
            <a:r>
              <a:rPr lang="ko-KR" altLang="en-US" dirty="0"/>
              <a:t>주소를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경로지정</a:t>
            </a:r>
            <a:endParaRPr lang="en-US" altLang="ko-KR" b="1" dirty="0"/>
          </a:p>
          <a:p>
            <a:pPr lvl="1"/>
            <a:r>
              <a:rPr lang="ko-KR" altLang="en-US" dirty="0"/>
              <a:t>목적지 </a:t>
            </a:r>
            <a:r>
              <a:rPr lang="en-US" altLang="ko-KR" dirty="0"/>
              <a:t>IP</a:t>
            </a:r>
            <a:r>
              <a:rPr lang="ko-KR" altLang="en-US" dirty="0"/>
              <a:t>주소를 기반으로 패킷 전달 경로 판단</a:t>
            </a:r>
            <a:r>
              <a:rPr lang="en-US" altLang="ko-KR" dirty="0"/>
              <a:t>(Routing protocol)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71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CC1DF-920A-32E5-621D-C4031752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D2533C"/>
                </a:solidFill>
              </a:rPr>
              <a:t>2. IP</a:t>
            </a:r>
            <a:br>
              <a:rPr lang="en-US" altLang="ko-KR" sz="4000" dirty="0">
                <a:solidFill>
                  <a:srgbClr val="D2533C"/>
                </a:solidFill>
              </a:rPr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6FCC9A-4735-E982-E8D2-A1B0F7C5B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85006"/>
            <a:ext cx="11011621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0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6C059-C930-8552-E254-94FB6FF5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dirty="0">
                <a:solidFill>
                  <a:srgbClr val="D2533C"/>
                </a:solidFill>
              </a:rPr>
              <a:t>2. IP</a:t>
            </a:r>
            <a:br>
              <a:rPr lang="en-US" altLang="ko-KR" sz="4000" dirty="0">
                <a:solidFill>
                  <a:srgbClr val="D2533C"/>
                </a:solidFill>
              </a:rPr>
            </a:b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8D70FF-9E57-57AE-A157-024A75093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0" y="1700808"/>
            <a:ext cx="10846018" cy="41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456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3028</TotalTime>
  <Words>1219</Words>
  <Application>Microsoft Office PowerPoint</Application>
  <PresentationFormat>와이드스크린</PresentationFormat>
  <Paragraphs>268</Paragraphs>
  <Slides>49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맑은 고딕</vt:lpstr>
      <vt:lpstr>Arial</vt:lpstr>
      <vt:lpstr>Times New Roman</vt:lpstr>
      <vt:lpstr>투명도</vt:lpstr>
      <vt:lpstr>TCP/IP 요약 발표</vt:lpstr>
      <vt:lpstr>Index</vt:lpstr>
      <vt:lpstr>1. OSI 구조</vt:lpstr>
      <vt:lpstr>1. OSI 구조</vt:lpstr>
      <vt:lpstr>1. OSI 구조</vt:lpstr>
      <vt:lpstr>1. OSI 구조</vt:lpstr>
      <vt:lpstr>2. IP </vt:lpstr>
      <vt:lpstr>2. IP </vt:lpstr>
      <vt:lpstr>2. IP </vt:lpstr>
      <vt:lpstr>2. IP </vt:lpstr>
      <vt:lpstr>2. IP </vt:lpstr>
      <vt:lpstr>2. IP </vt:lpstr>
      <vt:lpstr>2. IP </vt:lpstr>
      <vt:lpstr>2. IP </vt:lpstr>
      <vt:lpstr>2. IP </vt:lpstr>
      <vt:lpstr>2. IP </vt:lpstr>
      <vt:lpstr>2. IP </vt:lpstr>
      <vt:lpstr>3. UDP</vt:lpstr>
      <vt:lpstr>4. TCP</vt:lpstr>
      <vt:lpstr>4. TCP</vt:lpstr>
      <vt:lpstr>4. TCP</vt:lpstr>
      <vt:lpstr>4. TCP</vt:lpstr>
      <vt:lpstr>4. TCP</vt:lpstr>
      <vt:lpstr>4. TCP</vt:lpstr>
      <vt:lpstr>4. TCP</vt:lpstr>
      <vt:lpstr>4. TCP</vt:lpstr>
      <vt:lpstr>5. Network Security</vt:lpstr>
      <vt:lpstr>5. Network Security</vt:lpstr>
      <vt:lpstr>SYN Flooding 예시</vt:lpstr>
      <vt:lpstr>5. Network Security</vt:lpstr>
      <vt:lpstr>5. Network Security</vt:lpstr>
      <vt:lpstr>5. Network Security</vt:lpstr>
      <vt:lpstr>5. Network Security</vt:lpstr>
      <vt:lpstr>5. Network Security</vt:lpstr>
      <vt:lpstr>5. Network Security(DES)</vt:lpstr>
      <vt:lpstr>5. Network Security</vt:lpstr>
      <vt:lpstr>5. Network Security</vt:lpstr>
      <vt:lpstr>5. Network Security</vt:lpstr>
      <vt:lpstr>5. Network Security</vt:lpstr>
      <vt:lpstr>5. Network Security</vt:lpstr>
      <vt:lpstr>5. Network Security</vt:lpstr>
      <vt:lpstr>5. Network Security</vt:lpstr>
      <vt:lpstr>5. Network Security</vt:lpstr>
      <vt:lpstr>5. Network Security</vt:lpstr>
      <vt:lpstr>5. Network Security</vt:lpstr>
      <vt:lpstr>5. Network Security</vt:lpstr>
      <vt:lpstr>5. Network Security</vt:lpstr>
      <vt:lpstr>5. Network Security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Wonik Choi</dc:creator>
  <cp:lastModifiedBy>민사혁</cp:lastModifiedBy>
  <cp:revision>290</cp:revision>
  <dcterms:created xsi:type="dcterms:W3CDTF">2014-09-11T07:06:19Z</dcterms:created>
  <dcterms:modified xsi:type="dcterms:W3CDTF">2022-06-23T07:53:42Z</dcterms:modified>
</cp:coreProperties>
</file>